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4" r:id="rId6"/>
    <p:sldId id="260" r:id="rId7"/>
    <p:sldId id="263" r:id="rId8"/>
    <p:sldId id="265" r:id="rId9"/>
    <p:sldId id="266" r:id="rId10"/>
    <p:sldId id="267" r:id="rId11"/>
    <p:sldId id="268" r:id="rId12"/>
    <p:sldId id="261" r:id="rId13"/>
    <p:sldId id="269" r:id="rId14"/>
    <p:sldId id="271" r:id="rId15"/>
    <p:sldId id="272" r:id="rId16"/>
    <p:sldId id="273" r:id="rId17"/>
    <p:sldId id="274" r:id="rId18"/>
    <p:sldId id="275" r:id="rId19"/>
    <p:sldId id="276" r:id="rId20"/>
    <p:sldId id="277" r:id="rId21"/>
    <p:sldId id="278" r:id="rId22"/>
    <p:sldId id="279" r:id="rId23"/>
    <p:sldId id="281" r:id="rId24"/>
    <p:sldId id="280" r:id="rId25"/>
    <p:sldId id="282" r:id="rId26"/>
    <p:sldId id="283" r:id="rId27"/>
    <p:sldId id="262" r:id="rId28"/>
    <p:sldId id="284" r:id="rId29"/>
    <p:sldId id="285" r:id="rId30"/>
    <p:sldId id="286" r:id="rId31"/>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805" autoAdjust="0"/>
  </p:normalViewPr>
  <p:slideViewPr>
    <p:cSldViewPr snapToGrid="0" snapToObjects="1">
      <p:cViewPr>
        <p:scale>
          <a:sx n="99" d="100"/>
          <a:sy n="99" d="100"/>
        </p:scale>
        <p:origin x="-1000" y="2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6676B74-0A80-F147-80C9-F378A400387B}" type="datetimeFigureOut">
              <a:rPr lang="es-ES" smtClean="0"/>
              <a:t>03/03/13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8C80A06-BEAF-454C-A931-99CA96E7ACC4}" type="slidenum">
              <a:rPr lang="es-ES" smtClean="0"/>
              <a:t>‹Nr.›</a:t>
            </a:fld>
            <a:endParaRPr lang="es-E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s-ES_tradnl" smtClean="0"/>
              <a:t>Clic para editar título</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s-ES_tradnl" smtClean="0"/>
              <a:t>Clic para editar título</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36676B74-0A80-F147-80C9-F378A400387B}" type="datetimeFigureOut">
              <a:rPr lang="es-ES" smtClean="0"/>
              <a:t>03/03/13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8C80A06-BEAF-454C-A931-99CA96E7ACC4}" type="slidenum">
              <a:rPr lang="es-ES" smtClean="0"/>
              <a:t>‹Nr.›</a:t>
            </a:fld>
            <a:endParaRPr lang="es-E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s-ES_tradnl" smtClean="0"/>
              <a:t>Clic para editar título</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36676B74-0A80-F147-80C9-F378A400387B}" type="datetimeFigureOut">
              <a:rPr lang="es-ES" smtClean="0"/>
              <a:t>03/03/13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8C80A06-BEAF-454C-A931-99CA96E7ACC4}" type="slidenum">
              <a:rPr lang="es-ES" smtClean="0"/>
              <a:t>‹Nr.›</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Imagen con título, alternativo">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s-ES_tradnl" smtClean="0"/>
              <a:t>Clic para editar título</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36676B74-0A80-F147-80C9-F378A400387B}" type="datetimeFigureOut">
              <a:rPr lang="es-ES" smtClean="0"/>
              <a:t>03/03/13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8C80A06-BEAF-454C-A931-99CA96E7ACC4}" type="slidenum">
              <a:rPr lang="es-ES" smtClean="0"/>
              <a:t>‹Nr.›</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bjetos, imagen y título">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Date Placeholder 4"/>
          <p:cNvSpPr>
            <a:spLocks noGrp="1"/>
          </p:cNvSpPr>
          <p:nvPr>
            <p:ph type="dt" sz="half" idx="10"/>
          </p:nvPr>
        </p:nvSpPr>
        <p:spPr/>
        <p:txBody>
          <a:bodyPr/>
          <a:lstStyle/>
          <a:p>
            <a:fld id="{36676B74-0A80-F147-80C9-F378A400387B}" type="datetimeFigureOut">
              <a:rPr lang="es-ES" smtClean="0"/>
              <a:t>03/03/13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8C80A06-BEAF-454C-A931-99CA96E7ACC4}" type="slidenum">
              <a:rPr lang="es-ES" smtClean="0"/>
              <a:t>‹Nr.›</a:t>
            </a:fld>
            <a:endParaRPr lang="es-E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s-ES_tradnl" smtClean="0"/>
              <a:t>Clic para editar título</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s-ES_tradnl" smtClean="0"/>
              <a:t>Arrastre la imagen al marcador de posición o haga clic en el icono para agregar</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imágenes con título">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s-ES_tradnl" smtClean="0"/>
              <a:t>Clic para editar título</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p:txBody>
          <a:bodyPr/>
          <a:lstStyle/>
          <a:p>
            <a:fld id="{36676B74-0A80-F147-80C9-F378A400387B}" type="datetimeFigureOut">
              <a:rPr lang="es-ES" smtClean="0"/>
              <a:t>03/03/13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8C80A06-BEAF-454C-A931-99CA96E7ACC4}" type="slidenum">
              <a:rPr lang="es-ES" smtClean="0"/>
              <a:t>‹Nr.›</a:t>
            </a:fld>
            <a:endParaRPr lang="es-E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s-ES_tradnl" smtClean="0"/>
              <a:t>Clic para editar título</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36676B74-0A80-F147-80C9-F378A400387B}" type="datetimeFigureOut">
              <a:rPr lang="es-ES" smtClean="0"/>
              <a:t>03/03/13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8C80A06-BEAF-454C-A931-99CA96E7ACC4}" type="slidenum">
              <a:rPr lang="es-ES" smtClean="0"/>
              <a:t>‹Nr.›</a:t>
            </a:fld>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s-ES_tradnl" smtClean="0"/>
              <a:t>Clic para editar título</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36676B74-0A80-F147-80C9-F378A400387B}" type="datetimeFigureOut">
              <a:rPr lang="es-ES" smtClean="0"/>
              <a:t>03/03/13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8C80A06-BEAF-454C-A931-99CA96E7ACC4}" type="slidenum">
              <a:rPr lang="es-ES" smtClean="0"/>
              <a:t>‹Nr.›</a:t>
            </a:fld>
            <a:endParaRPr lang="es-E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idx="1"/>
          </p:nvPr>
        </p:nvSpPr>
        <p:spPr/>
        <p:txBody>
          <a:bodyPr/>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36676B74-0A80-F147-80C9-F378A400387B}" type="datetimeFigureOut">
              <a:rPr lang="es-ES" smtClean="0"/>
              <a:t>03/03/13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8C80A06-BEAF-454C-A931-99CA96E7ACC4}" type="slidenum">
              <a:rPr lang="es-ES" smtClean="0"/>
              <a:t>‹Nr.›</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de título con imagen">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36676B74-0A80-F147-80C9-F378A400387B}" type="datetimeFigureOut">
              <a:rPr lang="es-ES" smtClean="0"/>
              <a:t>03/03/13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8C80A06-BEAF-454C-A931-99CA96E7ACC4}" type="slidenum">
              <a:rPr lang="es-ES" smtClean="0"/>
              <a:t>‹Nr.›</a:t>
            </a:fld>
            <a:endParaRPr lang="es-E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s-ES_tradnl" smtClean="0"/>
              <a:t>Arrastre la imagen al marcador de posición o haga clic en el icono para agregar</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s-ES_tradnl" smtClean="0"/>
              <a:t>Clic para editar título</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s-ES_tradnl" smtClean="0"/>
              <a:t>Clic para editar título</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s-ES_tradnl" smtClean="0"/>
              <a:t>Haga clic para modificar el estilo de texto del patrón</a:t>
            </a:r>
          </a:p>
        </p:txBody>
      </p:sp>
      <p:sp>
        <p:nvSpPr>
          <p:cNvPr id="4" name="Date Placeholder 3"/>
          <p:cNvSpPr>
            <a:spLocks noGrp="1"/>
          </p:cNvSpPr>
          <p:nvPr>
            <p:ph type="dt" sz="half" idx="10"/>
          </p:nvPr>
        </p:nvSpPr>
        <p:spPr/>
        <p:txBody>
          <a:bodyPr/>
          <a:lstStyle/>
          <a:p>
            <a:fld id="{36676B74-0A80-F147-80C9-F378A400387B}" type="datetimeFigureOut">
              <a:rPr lang="es-ES" smtClean="0"/>
              <a:t>03/03/13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8C80A06-BEAF-454C-A931-99CA96E7ACC4}" type="slidenum">
              <a:rPr lang="es-ES" smtClean="0"/>
              <a:t>‹Nr.›</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ción con imagen">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s-ES_tradnl" smtClean="0"/>
              <a:t>Arrastre la imagen al marcador de posición o haga clic en el icono para agregar</a:t>
            </a:r>
            <a:endParaRPr/>
          </a:p>
        </p:txBody>
      </p:sp>
      <p:sp>
        <p:nvSpPr>
          <p:cNvPr id="4" name="Date Placeholder 3"/>
          <p:cNvSpPr>
            <a:spLocks noGrp="1"/>
          </p:cNvSpPr>
          <p:nvPr>
            <p:ph type="dt" sz="half" idx="10"/>
          </p:nvPr>
        </p:nvSpPr>
        <p:spPr/>
        <p:txBody>
          <a:bodyPr/>
          <a:lstStyle/>
          <a:p>
            <a:fld id="{36676B74-0A80-F147-80C9-F378A400387B}" type="datetimeFigureOut">
              <a:rPr lang="es-ES" smtClean="0"/>
              <a:t>03/03/13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8C80A06-BEAF-454C-A931-99CA96E7ACC4}" type="slidenum">
              <a:rPr lang="es-ES" smtClean="0"/>
              <a:t>‹Nr.›</a:t>
            </a:fld>
            <a:endParaRPr lang="es-E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s-ES_tradnl" smtClean="0"/>
              <a:t>Clic para editar título</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Date Placeholder 4"/>
          <p:cNvSpPr>
            <a:spLocks noGrp="1"/>
          </p:cNvSpPr>
          <p:nvPr>
            <p:ph type="dt" sz="half" idx="10"/>
          </p:nvPr>
        </p:nvSpPr>
        <p:spPr/>
        <p:txBody>
          <a:bodyPr/>
          <a:lstStyle/>
          <a:p>
            <a:fld id="{36676B74-0A80-F147-80C9-F378A400387B}" type="datetimeFigureOut">
              <a:rPr lang="es-ES" smtClean="0"/>
              <a:t>03/03/13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8C80A06-BEAF-454C-A931-99CA96E7ACC4}" type="slidenum">
              <a:rPr lang="es-ES" smtClean="0"/>
              <a:t>‹Nr.›</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s-ES_tradnl" smtClean="0"/>
              <a:t>Clic para editar título</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7" name="Date Placeholder 6"/>
          <p:cNvSpPr>
            <a:spLocks noGrp="1"/>
          </p:cNvSpPr>
          <p:nvPr>
            <p:ph type="dt" sz="half" idx="10"/>
          </p:nvPr>
        </p:nvSpPr>
        <p:spPr/>
        <p:txBody>
          <a:bodyPr/>
          <a:lstStyle/>
          <a:p>
            <a:fld id="{36676B74-0A80-F147-80C9-F378A400387B}" type="datetimeFigureOut">
              <a:rPr lang="es-ES" smtClean="0"/>
              <a:t>03/03/13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8C80A06-BEAF-454C-A931-99CA96E7ACC4}" type="slidenum">
              <a:rPr lang="es-ES" smtClean="0"/>
              <a:t>‹Nr.›</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s-ES_tradnl" smtClean="0"/>
              <a:t>Clic para editar título</a:t>
            </a:r>
            <a:endParaRPr/>
          </a:p>
        </p:txBody>
      </p:sp>
      <p:sp>
        <p:nvSpPr>
          <p:cNvPr id="3" name="Date Placeholder 2"/>
          <p:cNvSpPr>
            <a:spLocks noGrp="1"/>
          </p:cNvSpPr>
          <p:nvPr>
            <p:ph type="dt" sz="half" idx="10"/>
          </p:nvPr>
        </p:nvSpPr>
        <p:spPr/>
        <p:txBody>
          <a:bodyPr/>
          <a:lstStyle/>
          <a:p>
            <a:fld id="{36676B74-0A80-F147-80C9-F378A400387B}" type="datetimeFigureOut">
              <a:rPr lang="es-ES" smtClean="0"/>
              <a:t>03/03/13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8C80A06-BEAF-454C-A931-99CA96E7ACC4}" type="slidenum">
              <a:rPr lang="es-ES" smtClean="0"/>
              <a:t>‹Nr.›</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676B74-0A80-F147-80C9-F378A400387B}" type="datetimeFigureOut">
              <a:rPr lang="es-ES" smtClean="0"/>
              <a:t>03/03/13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8C80A06-BEAF-454C-A931-99CA96E7ACC4}" type="slidenum">
              <a:rPr lang="es-ES" smtClean="0"/>
              <a:t>‹Nr.›</a:t>
            </a:fld>
            <a:endParaRPr lang="es-E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36676B74-0A80-F147-80C9-F378A400387B}" type="datetimeFigureOut">
              <a:rPr lang="es-ES" smtClean="0"/>
              <a:t>03/03/13</a:t>
            </a:fld>
            <a:endParaRPr lang="es-E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s-E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18C80A06-BEAF-454C-A931-99CA96E7ACC4}" type="slidenum">
              <a:rPr lang="es-ES" smtClean="0"/>
              <a:t>‹Nr.›</a:t>
            </a:fld>
            <a:endParaRPr lang="es-E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s-ES_tradnl" smtClean="0"/>
              <a:t>Clic para editar título</a:t>
            </a: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ES" dirty="0" smtClean="0"/>
              <a:t>Parte especial</a:t>
            </a:r>
            <a:endParaRPr lang="es-ES" dirty="0"/>
          </a:p>
        </p:txBody>
      </p:sp>
      <p:sp>
        <p:nvSpPr>
          <p:cNvPr id="3" name="Subtítulo 2"/>
          <p:cNvSpPr>
            <a:spLocks noGrp="1"/>
          </p:cNvSpPr>
          <p:nvPr>
            <p:ph type="subTitle" idx="1"/>
          </p:nvPr>
        </p:nvSpPr>
        <p:spPr/>
        <p:txBody>
          <a:bodyPr/>
          <a:lstStyle/>
          <a:p>
            <a:endParaRPr lang="es-ES"/>
          </a:p>
        </p:txBody>
      </p:sp>
    </p:spTree>
    <p:extLst>
      <p:ext uri="{BB962C8B-B14F-4D97-AF65-F5344CB8AC3E}">
        <p14:creationId xmlns:p14="http://schemas.microsoft.com/office/powerpoint/2010/main" val="2961271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284163" y="2078085"/>
            <a:ext cx="2563916" cy="101338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Apartheid</a:t>
            </a:r>
            <a:endParaRPr lang="es-ES" dirty="0"/>
          </a:p>
        </p:txBody>
      </p:sp>
      <p:sp>
        <p:nvSpPr>
          <p:cNvPr id="4" name="Rectángulo redondeado 3"/>
          <p:cNvSpPr/>
          <p:nvPr/>
        </p:nvSpPr>
        <p:spPr>
          <a:xfrm>
            <a:off x="3104663" y="2078085"/>
            <a:ext cx="5753587" cy="203960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actos inhumanos de carácter similar a los mencionados en el párrafo 1 cometidos en el contexto de un régimen institucionalizado de opresión y dominación sistemáticas de un grupo racial sobre uno o más grupos raciales y con la intención de mantener ese régimen</a:t>
            </a:r>
          </a:p>
        </p:txBody>
      </p:sp>
      <p:sp>
        <p:nvSpPr>
          <p:cNvPr id="5" name="Rectángulo redondeado 4"/>
          <p:cNvSpPr/>
          <p:nvPr/>
        </p:nvSpPr>
        <p:spPr>
          <a:xfrm>
            <a:off x="284163" y="4258792"/>
            <a:ext cx="2563916" cy="96207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Desaparición </a:t>
            </a:r>
            <a:r>
              <a:rPr lang="es-ES" dirty="0"/>
              <a:t>forzada de personas</a:t>
            </a:r>
          </a:p>
        </p:txBody>
      </p:sp>
      <p:sp>
        <p:nvSpPr>
          <p:cNvPr id="6" name="Rectángulo redondeado 5"/>
          <p:cNvSpPr/>
          <p:nvPr/>
        </p:nvSpPr>
        <p:spPr>
          <a:xfrm>
            <a:off x="3104663" y="4258792"/>
            <a:ext cx="5753588" cy="245008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a aprehensión, la detención o el secuestro de personas por un Estado o una organización política, o con su autorización, apoyo o aquiescencia, seguido de la negativa a informar sobre la privación de libertad o dar información sobre la suerte o el paradero de esas personas, con la intención de dejarlas fuera del amparo de la ley por un período prolongado</a:t>
            </a:r>
          </a:p>
        </p:txBody>
      </p:sp>
    </p:spTree>
    <p:extLst>
      <p:ext uri="{BB962C8B-B14F-4D97-AF65-F5344CB8AC3E}">
        <p14:creationId xmlns:p14="http://schemas.microsoft.com/office/powerpoint/2010/main" val="1979245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284163" y="2219189"/>
            <a:ext cx="2474111" cy="8851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Género</a:t>
            </a:r>
            <a:endParaRPr lang="es-ES" dirty="0"/>
          </a:p>
        </p:txBody>
      </p:sp>
      <p:sp>
        <p:nvSpPr>
          <p:cNvPr id="4" name="Rectángulo redondeado 3"/>
          <p:cNvSpPr/>
          <p:nvPr/>
        </p:nvSpPr>
        <p:spPr>
          <a:xfrm>
            <a:off x="3451050" y="2219189"/>
            <a:ext cx="5407200" cy="157780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se refiere a los dos sexos, masculino y femenino, en el contexto de la sociedad</a:t>
            </a:r>
          </a:p>
        </p:txBody>
      </p:sp>
    </p:spTree>
    <p:extLst>
      <p:ext uri="{BB962C8B-B14F-4D97-AF65-F5344CB8AC3E}">
        <p14:creationId xmlns:p14="http://schemas.microsoft.com/office/powerpoint/2010/main" val="1289804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Crímenes de guerra</a:t>
            </a:r>
            <a:endParaRPr lang="es-ES" dirty="0"/>
          </a:p>
        </p:txBody>
      </p:sp>
      <p:sp>
        <p:nvSpPr>
          <p:cNvPr id="3" name="Rectángulo redondeado 2"/>
          <p:cNvSpPr/>
          <p:nvPr/>
        </p:nvSpPr>
        <p:spPr>
          <a:xfrm>
            <a:off x="705605" y="1936979"/>
            <a:ext cx="7735997" cy="110318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Infracciones graves del Convenios de Ginebra </a:t>
            </a:r>
            <a:endParaRPr lang="es-ES" dirty="0"/>
          </a:p>
        </p:txBody>
      </p:sp>
      <p:sp>
        <p:nvSpPr>
          <p:cNvPr id="4" name="Rectángulo redondeado 3"/>
          <p:cNvSpPr/>
          <p:nvPr/>
        </p:nvSpPr>
        <p:spPr>
          <a:xfrm>
            <a:off x="705605" y="3206921"/>
            <a:ext cx="7735997" cy="109035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Otras violaciones graves de leyes y usos aplicables en los conflictos armados internacionales dentro del Derecho Internacional </a:t>
            </a:r>
            <a:endParaRPr lang="es-ES" dirty="0"/>
          </a:p>
        </p:txBody>
      </p:sp>
      <p:sp>
        <p:nvSpPr>
          <p:cNvPr id="5" name="Rectángulo redondeado 4"/>
          <p:cNvSpPr/>
          <p:nvPr/>
        </p:nvSpPr>
        <p:spPr>
          <a:xfrm>
            <a:off x="705605" y="4451205"/>
            <a:ext cx="7735997" cy="112883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Para conflictos armados no internacionales: </a:t>
            </a:r>
          </a:p>
          <a:p>
            <a:pPr marL="285750" indent="-285750" algn="ctr">
              <a:buFontTx/>
              <a:buChar char="-"/>
            </a:pPr>
            <a:r>
              <a:rPr lang="es-ES" dirty="0" smtClean="0"/>
              <a:t>las violaciones graves del art. 3 de los Convenios de Ginebra </a:t>
            </a:r>
          </a:p>
          <a:p>
            <a:pPr marL="285750" indent="-285750" algn="ctr">
              <a:buFontTx/>
              <a:buChar char="-"/>
            </a:pPr>
            <a:r>
              <a:rPr lang="es-ES" dirty="0" smtClean="0"/>
              <a:t>Dentro del la normativa internacional</a:t>
            </a:r>
          </a:p>
        </p:txBody>
      </p:sp>
      <p:sp>
        <p:nvSpPr>
          <p:cNvPr id="7" name="Rectángulo redondeado 6"/>
          <p:cNvSpPr/>
          <p:nvPr/>
        </p:nvSpPr>
        <p:spPr>
          <a:xfrm>
            <a:off x="705605" y="5732443"/>
            <a:ext cx="7735997" cy="84815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cuando se cometan como parte de un plan o política o como parte de la comisión en gran escala de tales crímenes</a:t>
            </a:r>
            <a:endParaRPr lang="es-ES" dirty="0" smtClean="0"/>
          </a:p>
        </p:txBody>
      </p:sp>
    </p:spTree>
    <p:extLst>
      <p:ext uri="{BB962C8B-B14F-4D97-AF65-F5344CB8AC3E}">
        <p14:creationId xmlns:p14="http://schemas.microsoft.com/office/powerpoint/2010/main" val="3900345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284163" y="1924152"/>
            <a:ext cx="2217528" cy="1103181"/>
          </a:xfrm>
          <a:prstGeom prst="round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Infracciones graves del Convenios de Ginebra </a:t>
            </a:r>
            <a:endParaRPr lang="es-ES" dirty="0"/>
          </a:p>
        </p:txBody>
      </p:sp>
      <p:sp>
        <p:nvSpPr>
          <p:cNvPr id="4" name="Rectángulo redondeado 3"/>
          <p:cNvSpPr/>
          <p:nvPr/>
        </p:nvSpPr>
        <p:spPr>
          <a:xfrm>
            <a:off x="2670391" y="1924152"/>
            <a:ext cx="2871816" cy="110318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Matar </a:t>
            </a:r>
            <a:r>
              <a:rPr lang="es-ES" dirty="0" smtClean="0"/>
              <a:t>intencionalmente</a:t>
            </a:r>
            <a:endParaRPr lang="es-ES" dirty="0"/>
          </a:p>
        </p:txBody>
      </p:sp>
      <p:sp>
        <p:nvSpPr>
          <p:cNvPr id="5" name="Rectángulo redondeado 4"/>
          <p:cNvSpPr/>
          <p:nvPr/>
        </p:nvSpPr>
        <p:spPr>
          <a:xfrm>
            <a:off x="5785961" y="1924152"/>
            <a:ext cx="3072289" cy="110318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T</a:t>
            </a:r>
            <a:r>
              <a:rPr lang="es-ES" dirty="0" smtClean="0"/>
              <a:t>ortura o </a:t>
            </a:r>
            <a:r>
              <a:rPr lang="es-ES" dirty="0"/>
              <a:t>otros tratos inhumanos, incluidos los experimentos biológicos</a:t>
            </a:r>
          </a:p>
        </p:txBody>
      </p:sp>
      <p:sp>
        <p:nvSpPr>
          <p:cNvPr id="6" name="Rectángulo redondeado 5"/>
          <p:cNvSpPr/>
          <p:nvPr/>
        </p:nvSpPr>
        <p:spPr>
          <a:xfrm>
            <a:off x="2670391" y="3538908"/>
            <a:ext cx="2871816" cy="150237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Infligir deliberadamente grandes sufrimientos o atentar gravemente contra la integridad física o la salud</a:t>
            </a:r>
          </a:p>
        </p:txBody>
      </p:sp>
      <p:sp>
        <p:nvSpPr>
          <p:cNvPr id="7" name="Rectángulo redondeado 6"/>
          <p:cNvSpPr/>
          <p:nvPr/>
        </p:nvSpPr>
        <p:spPr>
          <a:xfrm>
            <a:off x="5785961" y="3538908"/>
            <a:ext cx="3072289" cy="150237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Destruir bienes y apropiarse de ellos de manera no justificada por necesidades militares, a gran escala, ilícita y arbitrariamente</a:t>
            </a:r>
          </a:p>
        </p:txBody>
      </p:sp>
    </p:spTree>
    <p:extLst>
      <p:ext uri="{BB962C8B-B14F-4D97-AF65-F5344CB8AC3E}">
        <p14:creationId xmlns:p14="http://schemas.microsoft.com/office/powerpoint/2010/main" val="1538922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284163" y="1924152"/>
            <a:ext cx="2217528" cy="1103181"/>
          </a:xfrm>
          <a:prstGeom prst="round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Infracciones graves del Convenios de Ginebra </a:t>
            </a:r>
            <a:endParaRPr lang="es-ES" dirty="0"/>
          </a:p>
        </p:txBody>
      </p:sp>
      <p:sp>
        <p:nvSpPr>
          <p:cNvPr id="4" name="Rectángulo redondeado 3"/>
          <p:cNvSpPr/>
          <p:nvPr/>
        </p:nvSpPr>
        <p:spPr>
          <a:xfrm>
            <a:off x="2670391" y="1924152"/>
            <a:ext cx="2871816" cy="110318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Someter a deportación, traslado o confinamiento ilegales</a:t>
            </a:r>
            <a:endParaRPr lang="es-ES" dirty="0"/>
          </a:p>
        </p:txBody>
      </p:sp>
      <p:sp>
        <p:nvSpPr>
          <p:cNvPr id="5" name="Rectángulo redondeado 4"/>
          <p:cNvSpPr/>
          <p:nvPr/>
        </p:nvSpPr>
        <p:spPr>
          <a:xfrm>
            <a:off x="5785961" y="1924152"/>
            <a:ext cx="3072289" cy="110318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Tomar rehenes</a:t>
            </a:r>
            <a:endParaRPr lang="es-ES" dirty="0"/>
          </a:p>
        </p:txBody>
      </p:sp>
      <p:sp>
        <p:nvSpPr>
          <p:cNvPr id="8" name="Rectángulo redondeado 7"/>
          <p:cNvSpPr/>
          <p:nvPr/>
        </p:nvSpPr>
        <p:spPr>
          <a:xfrm>
            <a:off x="2670391" y="3449114"/>
            <a:ext cx="2871816" cy="150237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Obligar a un prisionero de guerra o a otra persona protegida a prestar servicio en las fuerzas de una Potencia enemiga</a:t>
            </a:r>
            <a:endParaRPr lang="es-ES" dirty="0"/>
          </a:p>
        </p:txBody>
      </p:sp>
      <p:sp>
        <p:nvSpPr>
          <p:cNvPr id="9" name="Rectángulo redondeado 8"/>
          <p:cNvSpPr/>
          <p:nvPr/>
        </p:nvSpPr>
        <p:spPr>
          <a:xfrm>
            <a:off x="5785961" y="3449114"/>
            <a:ext cx="3072289" cy="150237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Privar deliberadamente a un prisionero de guerra o a otra persona de sus derechos a un juicio justo e imparcial</a:t>
            </a:r>
          </a:p>
        </p:txBody>
      </p:sp>
    </p:spTree>
    <p:extLst>
      <p:ext uri="{BB962C8B-B14F-4D97-AF65-F5344CB8AC3E}">
        <p14:creationId xmlns:p14="http://schemas.microsoft.com/office/powerpoint/2010/main" val="3713671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284163" y="1924152"/>
            <a:ext cx="2217528" cy="2552709"/>
          </a:xfrm>
          <a:prstGeom prst="round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Otras violaciones graves de leyes y usos aplicables en los conflictos armados internacionales dentro del Derecho Internacional </a:t>
            </a:r>
          </a:p>
        </p:txBody>
      </p:sp>
      <p:sp>
        <p:nvSpPr>
          <p:cNvPr id="4" name="Rectángulo redondeado 3"/>
          <p:cNvSpPr/>
          <p:nvPr/>
        </p:nvSpPr>
        <p:spPr>
          <a:xfrm>
            <a:off x="2670388" y="1808702"/>
            <a:ext cx="6187859" cy="97490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Dirigir intencionalmente ataques contra la población civil en cuanto tal o contra civiles que no participen directamente en las hostilidades</a:t>
            </a:r>
          </a:p>
        </p:txBody>
      </p:sp>
      <p:sp>
        <p:nvSpPr>
          <p:cNvPr id="5" name="Rectángulo redondeado 4"/>
          <p:cNvSpPr/>
          <p:nvPr/>
        </p:nvSpPr>
        <p:spPr>
          <a:xfrm>
            <a:off x="2670390" y="2910350"/>
            <a:ext cx="6187859" cy="82250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Dirigir intencionalmente ataques contra objetos civiles, es decir, objetos que no son objetivos militares</a:t>
            </a:r>
          </a:p>
        </p:txBody>
      </p:sp>
      <p:sp>
        <p:nvSpPr>
          <p:cNvPr id="8" name="Rectángulo redondeado 7"/>
          <p:cNvSpPr/>
          <p:nvPr/>
        </p:nvSpPr>
        <p:spPr>
          <a:xfrm>
            <a:off x="2670390" y="3859600"/>
            <a:ext cx="6187858" cy="123452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Dirigir intencionalmente ataques contra personal, instalaciones, material, unidades o vehículos participantes en una misión de mantenimiento de la paz o de asistencia humanitaria de conformidad con la Carta </a:t>
            </a:r>
            <a:r>
              <a:rPr lang="es-ES" dirty="0" smtClean="0"/>
              <a:t>de la ONU</a:t>
            </a:r>
            <a:endParaRPr lang="es-ES" dirty="0"/>
          </a:p>
        </p:txBody>
      </p:sp>
      <p:sp>
        <p:nvSpPr>
          <p:cNvPr id="9" name="Rectángulo redondeado 8"/>
          <p:cNvSpPr/>
          <p:nvPr/>
        </p:nvSpPr>
        <p:spPr>
          <a:xfrm>
            <a:off x="2670388" y="5233694"/>
            <a:ext cx="6187860" cy="147518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Lanzar un ataque intencionalmente, a sabiendas de que causará pérdidas de vidas, lesiones a civiles o daños a objetos de carácter civil o daños extensos, duraderos y graves al medio natural que sean claramente excesivos en relación con la ventaja militar general concreta y directa que se prevea</a:t>
            </a:r>
          </a:p>
        </p:txBody>
      </p:sp>
    </p:spTree>
    <p:extLst>
      <p:ext uri="{BB962C8B-B14F-4D97-AF65-F5344CB8AC3E}">
        <p14:creationId xmlns:p14="http://schemas.microsoft.com/office/powerpoint/2010/main" val="1914514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284163" y="1924152"/>
            <a:ext cx="2217528" cy="2552709"/>
          </a:xfrm>
          <a:prstGeom prst="round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Otras violaciones graves de leyes y usos aplicables en los conflictos armados internacionales dentro del Derecho Internacional </a:t>
            </a:r>
          </a:p>
        </p:txBody>
      </p:sp>
      <p:sp>
        <p:nvSpPr>
          <p:cNvPr id="4" name="Rectángulo redondeado 3"/>
          <p:cNvSpPr/>
          <p:nvPr/>
        </p:nvSpPr>
        <p:spPr>
          <a:xfrm>
            <a:off x="2670388" y="1808702"/>
            <a:ext cx="6187859" cy="97490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Atacar o bombardear, por cualquier medio, ciudades, aldeas, pueblos o edificios que no estén defendidos y que no sean objetivos militares</a:t>
            </a:r>
          </a:p>
        </p:txBody>
      </p:sp>
      <p:sp>
        <p:nvSpPr>
          <p:cNvPr id="5" name="Rectángulo redondeado 4"/>
          <p:cNvSpPr/>
          <p:nvPr/>
        </p:nvSpPr>
        <p:spPr>
          <a:xfrm>
            <a:off x="2670390" y="2910350"/>
            <a:ext cx="6187859" cy="94925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Causar la muerte o lesiones a un enemigo que haya depuesto las armas o que, al no tener medios para defenderse, se haya rendido a discreción</a:t>
            </a:r>
          </a:p>
        </p:txBody>
      </p:sp>
      <p:sp>
        <p:nvSpPr>
          <p:cNvPr id="8" name="Rectángulo redondeado 7"/>
          <p:cNvSpPr/>
          <p:nvPr/>
        </p:nvSpPr>
        <p:spPr>
          <a:xfrm>
            <a:off x="2670390" y="3999172"/>
            <a:ext cx="6187858" cy="141411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Utilizar de modo indebido la bandera blanca, la bandera nacional o las insignias militares o el uniforme del enemigo o de las Naciones Unidas, así como los emblemas distintivos de los Convenios de Ginebra, y causar así la muerte o lesiones graves;</a:t>
            </a:r>
          </a:p>
        </p:txBody>
      </p:sp>
      <p:sp>
        <p:nvSpPr>
          <p:cNvPr id="9" name="Rectángulo redondeado 8"/>
          <p:cNvSpPr/>
          <p:nvPr/>
        </p:nvSpPr>
        <p:spPr>
          <a:xfrm>
            <a:off x="2670388" y="5567214"/>
            <a:ext cx="6187860" cy="115449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El traslado, directa o indirectamente, por la Potencia ocupante de parte de su población civil al territorio que ocupa o la deportación o el traslado de la totalidad o parte de la población del territorio </a:t>
            </a:r>
            <a:r>
              <a:rPr lang="es-ES" dirty="0" smtClean="0"/>
              <a:t>ocupado</a:t>
            </a:r>
            <a:endParaRPr lang="es-ES" dirty="0"/>
          </a:p>
        </p:txBody>
      </p:sp>
    </p:spTree>
    <p:extLst>
      <p:ext uri="{BB962C8B-B14F-4D97-AF65-F5344CB8AC3E}">
        <p14:creationId xmlns:p14="http://schemas.microsoft.com/office/powerpoint/2010/main" val="1380017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284163" y="1924152"/>
            <a:ext cx="2217528" cy="2552709"/>
          </a:xfrm>
          <a:prstGeom prst="round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Otras violaciones graves de leyes y usos aplicables en los conflictos armados internacionales dentro del Derecho Internacional </a:t>
            </a:r>
          </a:p>
        </p:txBody>
      </p:sp>
      <p:sp>
        <p:nvSpPr>
          <p:cNvPr id="4" name="Rectángulo redondeado 3"/>
          <p:cNvSpPr/>
          <p:nvPr/>
        </p:nvSpPr>
        <p:spPr>
          <a:xfrm>
            <a:off x="2670388" y="1808702"/>
            <a:ext cx="6187859" cy="155215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Los ataques dirigidos intencionalmente contra edificios dedicados al culto religioso, las artes, las ciencias o la beneficencia, los monumentos, los hospitales y los lugares en que se agrupa a enfermos y heridos, siempre que no sean objetivos militares</a:t>
            </a:r>
          </a:p>
        </p:txBody>
      </p:sp>
      <p:sp>
        <p:nvSpPr>
          <p:cNvPr id="8" name="Rectángulo redondeado 7"/>
          <p:cNvSpPr/>
          <p:nvPr/>
        </p:nvSpPr>
        <p:spPr>
          <a:xfrm>
            <a:off x="2670392" y="3563030"/>
            <a:ext cx="6187858" cy="176045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Someter a personas que estén en poder del perpetrador a mutilaciones físicas o a experimentos médicos o científicos de cualquier tipo que no estén justificados en razón de un tratamiento médico, dental u hospitalario, ni se lleven a cabo en su interés, y que causen la muerte o pongan gravemente en peligro su salud</a:t>
            </a:r>
          </a:p>
        </p:txBody>
      </p:sp>
      <p:sp>
        <p:nvSpPr>
          <p:cNvPr id="9" name="Rectángulo redondeado 8"/>
          <p:cNvSpPr/>
          <p:nvPr/>
        </p:nvSpPr>
        <p:spPr>
          <a:xfrm>
            <a:off x="2670390" y="5477420"/>
            <a:ext cx="6187860" cy="115449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Matar o herir a traición a personas pertenecientes a la nación o al ejército enemigo</a:t>
            </a:r>
          </a:p>
        </p:txBody>
      </p:sp>
    </p:spTree>
    <p:extLst>
      <p:ext uri="{BB962C8B-B14F-4D97-AF65-F5344CB8AC3E}">
        <p14:creationId xmlns:p14="http://schemas.microsoft.com/office/powerpoint/2010/main" val="28661534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284163" y="1924152"/>
            <a:ext cx="2217528" cy="2552709"/>
          </a:xfrm>
          <a:prstGeom prst="round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Otras violaciones graves de leyes y usos aplicables en los conflictos armados internacionales dentro del Derecho Internacional </a:t>
            </a:r>
          </a:p>
        </p:txBody>
      </p:sp>
      <p:sp>
        <p:nvSpPr>
          <p:cNvPr id="4" name="Rectángulo redondeado 3"/>
          <p:cNvSpPr/>
          <p:nvPr/>
        </p:nvSpPr>
        <p:spPr>
          <a:xfrm>
            <a:off x="2670388" y="1808702"/>
            <a:ext cx="6187859" cy="74400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Declarar que no se dará cuartel</a:t>
            </a:r>
          </a:p>
        </p:txBody>
      </p:sp>
      <p:sp>
        <p:nvSpPr>
          <p:cNvPr id="8" name="Rectángulo redondeado 7"/>
          <p:cNvSpPr/>
          <p:nvPr/>
        </p:nvSpPr>
        <p:spPr>
          <a:xfrm>
            <a:off x="2670392" y="2729230"/>
            <a:ext cx="6187858" cy="70858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Destruir o confiscar bienes del enemigo, a menos que las necesidades de la guerra lo hagan imperativo</a:t>
            </a:r>
          </a:p>
        </p:txBody>
      </p:sp>
      <p:sp>
        <p:nvSpPr>
          <p:cNvPr id="9" name="Rectángulo redondeado 8"/>
          <p:cNvSpPr/>
          <p:nvPr/>
        </p:nvSpPr>
        <p:spPr>
          <a:xfrm>
            <a:off x="2670387" y="3604578"/>
            <a:ext cx="6187860" cy="87228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Declarar abolidos, suspendidos o inadmisibles ante un tribunal los derechos y acciones de los nacionales de la parte enemiga</a:t>
            </a:r>
          </a:p>
        </p:txBody>
      </p:sp>
      <p:sp>
        <p:nvSpPr>
          <p:cNvPr id="7" name="Rectángulo redondeado 6"/>
          <p:cNvSpPr/>
          <p:nvPr/>
        </p:nvSpPr>
        <p:spPr>
          <a:xfrm>
            <a:off x="2670392" y="4629261"/>
            <a:ext cx="6187860" cy="96360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Obligar a los nacionales de la parte enemiga a participar en operaciones bélicas dirigidas contra su propio país, aunque hubieran estado a su servicio antes del inicio de la guerra</a:t>
            </a:r>
          </a:p>
        </p:txBody>
      </p:sp>
      <p:sp>
        <p:nvSpPr>
          <p:cNvPr id="10" name="Rectángulo redondeado 9"/>
          <p:cNvSpPr/>
          <p:nvPr/>
        </p:nvSpPr>
        <p:spPr>
          <a:xfrm>
            <a:off x="2670387" y="5745270"/>
            <a:ext cx="6187860" cy="75836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Saquear una ciudad o una plaza, incluso cuando es tomada por asalto</a:t>
            </a:r>
          </a:p>
        </p:txBody>
      </p:sp>
    </p:spTree>
    <p:extLst>
      <p:ext uri="{BB962C8B-B14F-4D97-AF65-F5344CB8AC3E}">
        <p14:creationId xmlns:p14="http://schemas.microsoft.com/office/powerpoint/2010/main" val="38369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284163" y="1924152"/>
            <a:ext cx="2217528" cy="2552709"/>
          </a:xfrm>
          <a:prstGeom prst="round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Otras violaciones graves de leyes y usos aplicables en los conflictos armados internacionales dentro del Derecho Internacional </a:t>
            </a:r>
          </a:p>
        </p:txBody>
      </p:sp>
      <p:sp>
        <p:nvSpPr>
          <p:cNvPr id="4" name="Rectángulo redondeado 3"/>
          <p:cNvSpPr/>
          <p:nvPr/>
        </p:nvSpPr>
        <p:spPr>
          <a:xfrm>
            <a:off x="2670388" y="1808702"/>
            <a:ext cx="6187859" cy="74400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Veneno o armas envenenadas</a:t>
            </a:r>
          </a:p>
        </p:txBody>
      </p:sp>
      <p:sp>
        <p:nvSpPr>
          <p:cNvPr id="8" name="Rectángulo redondeado 7"/>
          <p:cNvSpPr/>
          <p:nvPr/>
        </p:nvSpPr>
        <p:spPr>
          <a:xfrm>
            <a:off x="2670392" y="2729230"/>
            <a:ext cx="6187858" cy="70858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Gases asfixiantes, tóxicos o similares o cualquier líquido, material o dispositivo análogo</a:t>
            </a:r>
          </a:p>
        </p:txBody>
      </p:sp>
      <p:sp>
        <p:nvSpPr>
          <p:cNvPr id="9" name="Rectángulo redondeado 8"/>
          <p:cNvSpPr/>
          <p:nvPr/>
        </p:nvSpPr>
        <p:spPr>
          <a:xfrm>
            <a:off x="2670387" y="3604578"/>
            <a:ext cx="6187860" cy="87228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Balas que se abran o aplasten fácilmente en el cuerpo humano, como balas de camisa dura que no recubra totalmente la parte interior o que tenga incisiones</a:t>
            </a:r>
          </a:p>
        </p:txBody>
      </p:sp>
      <p:sp>
        <p:nvSpPr>
          <p:cNvPr id="7" name="Rectángulo redondeado 6"/>
          <p:cNvSpPr/>
          <p:nvPr/>
        </p:nvSpPr>
        <p:spPr>
          <a:xfrm>
            <a:off x="2670392" y="4629261"/>
            <a:ext cx="6187860" cy="209244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Emplear armas, proyectiles, materiales y métodos de guerra que, por su propia naturaleza, causen daños superfluos o sufrimientos innecesarios o surtan efectos indiscriminados en violación del derecho humanitario internacional de los conflictos armados, a condición de que esas armas o esos proyectiles, materiales o métodos de guerra, sean objeto de una prohibición completa y estén incluidos en un anexo del presente </a:t>
            </a:r>
            <a:r>
              <a:rPr lang="es-ES" dirty="0" smtClean="0"/>
              <a:t>Estatuto</a:t>
            </a:r>
            <a:endParaRPr lang="es-ES" dirty="0"/>
          </a:p>
        </p:txBody>
      </p:sp>
    </p:spTree>
    <p:extLst>
      <p:ext uri="{BB962C8B-B14F-4D97-AF65-F5344CB8AC3E}">
        <p14:creationId xmlns:p14="http://schemas.microsoft.com/office/powerpoint/2010/main" val="1036858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ES" dirty="0" smtClean="0"/>
              <a:t>Genocidio</a:t>
            </a:r>
            <a:endParaRPr lang="es-ES" dirty="0"/>
          </a:p>
        </p:txBody>
      </p:sp>
      <p:sp>
        <p:nvSpPr>
          <p:cNvPr id="5" name="Rectángulo redondeado 4"/>
          <p:cNvSpPr/>
          <p:nvPr/>
        </p:nvSpPr>
        <p:spPr>
          <a:xfrm>
            <a:off x="284163" y="2267571"/>
            <a:ext cx="3063875" cy="119062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Cualquier acto</a:t>
            </a:r>
            <a:endParaRPr lang="es-ES" dirty="0"/>
          </a:p>
        </p:txBody>
      </p:sp>
      <p:sp>
        <p:nvSpPr>
          <p:cNvPr id="7" name="Rectángulo redondeado 6"/>
          <p:cNvSpPr/>
          <p:nvPr/>
        </p:nvSpPr>
        <p:spPr>
          <a:xfrm>
            <a:off x="3873500" y="2127889"/>
            <a:ext cx="4757249" cy="6641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Matanza de miembros en grupo</a:t>
            </a:r>
            <a:endParaRPr lang="es-ES" dirty="0"/>
          </a:p>
        </p:txBody>
      </p:sp>
      <p:sp>
        <p:nvSpPr>
          <p:cNvPr id="8" name="Rectángulo redondeado 7"/>
          <p:cNvSpPr/>
          <p:nvPr/>
        </p:nvSpPr>
        <p:spPr>
          <a:xfrm>
            <a:off x="3873500" y="2914979"/>
            <a:ext cx="4757249" cy="59980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Lesión grave de la integridad física o mental </a:t>
            </a:r>
            <a:endParaRPr lang="es-ES" dirty="0"/>
          </a:p>
        </p:txBody>
      </p:sp>
      <p:sp>
        <p:nvSpPr>
          <p:cNvPr id="9" name="Rectángulo redondeado 8"/>
          <p:cNvSpPr/>
          <p:nvPr/>
        </p:nvSpPr>
        <p:spPr>
          <a:xfrm>
            <a:off x="3860682" y="3650613"/>
            <a:ext cx="4770067" cy="74928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Sometimiento del grupo a condiciones de existencia que acarreen su destrucción física </a:t>
            </a:r>
            <a:endParaRPr lang="es-ES" dirty="0"/>
          </a:p>
        </p:txBody>
      </p:sp>
      <p:sp>
        <p:nvSpPr>
          <p:cNvPr id="10" name="Rectángulo redondeado 9"/>
          <p:cNvSpPr/>
          <p:nvPr/>
        </p:nvSpPr>
        <p:spPr>
          <a:xfrm>
            <a:off x="3873500" y="4558390"/>
            <a:ext cx="4770067" cy="74612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Medidas destinadas a impedir el nacimiento en el seno del grupo</a:t>
            </a:r>
            <a:endParaRPr lang="es-ES" dirty="0"/>
          </a:p>
        </p:txBody>
      </p:sp>
      <p:sp>
        <p:nvSpPr>
          <p:cNvPr id="11" name="Rectángulo redondeado 10"/>
          <p:cNvSpPr/>
          <p:nvPr/>
        </p:nvSpPr>
        <p:spPr>
          <a:xfrm>
            <a:off x="3860682" y="5422907"/>
            <a:ext cx="4770067" cy="64458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Traslados por la fuerza de niños</a:t>
            </a:r>
            <a:endParaRPr lang="es-ES" dirty="0"/>
          </a:p>
        </p:txBody>
      </p:sp>
    </p:spTree>
    <p:extLst>
      <p:ext uri="{BB962C8B-B14F-4D97-AF65-F5344CB8AC3E}">
        <p14:creationId xmlns:p14="http://schemas.microsoft.com/office/powerpoint/2010/main" val="3574203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284163" y="1924152"/>
            <a:ext cx="2217528" cy="2552709"/>
          </a:xfrm>
          <a:prstGeom prst="round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Otras violaciones graves de leyes y usos aplicables en los conflictos armados internacionales dentro del Derecho Internacional </a:t>
            </a:r>
          </a:p>
        </p:txBody>
      </p:sp>
      <p:sp>
        <p:nvSpPr>
          <p:cNvPr id="4" name="Rectángulo redondeado 3"/>
          <p:cNvSpPr/>
          <p:nvPr/>
        </p:nvSpPr>
        <p:spPr>
          <a:xfrm>
            <a:off x="2670388" y="1808702"/>
            <a:ext cx="6187859" cy="97490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Cometer ultrajes contra la dignidad de la persona, en particular tratos humillantes y degradantes</a:t>
            </a:r>
          </a:p>
        </p:txBody>
      </p:sp>
      <p:sp>
        <p:nvSpPr>
          <p:cNvPr id="5" name="Rectángulo redondeado 4"/>
          <p:cNvSpPr/>
          <p:nvPr/>
        </p:nvSpPr>
        <p:spPr>
          <a:xfrm>
            <a:off x="2670390" y="2910349"/>
            <a:ext cx="6187859" cy="142540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	Cometer actos de violación, esclavitud sexual, prostitución forzada, embarazo forzado, definido en el apartado f) del párrafo 2 del artículo 7, esterilización forzada y cualquier otra forma de violencia sexual que constituya una violación grave de los Convenios de Ginebra</a:t>
            </a:r>
          </a:p>
        </p:txBody>
      </p:sp>
      <p:sp>
        <p:nvSpPr>
          <p:cNvPr id="8" name="Rectángulo redondeado 7"/>
          <p:cNvSpPr/>
          <p:nvPr/>
        </p:nvSpPr>
        <p:spPr>
          <a:xfrm>
            <a:off x="2670392" y="4476861"/>
            <a:ext cx="6187858" cy="9907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Aprovechar la presencia de civiles u otras personas protegidas para que queden inmunes de operaciones militares determinados puntos, zonas o fuerzas militares</a:t>
            </a:r>
          </a:p>
        </p:txBody>
      </p:sp>
      <p:sp>
        <p:nvSpPr>
          <p:cNvPr id="9" name="Rectángulo redondeado 8"/>
          <p:cNvSpPr/>
          <p:nvPr/>
        </p:nvSpPr>
        <p:spPr>
          <a:xfrm>
            <a:off x="2670388" y="5567214"/>
            <a:ext cx="6187860" cy="115449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Dirigir intencionalmente ataques contra edificios, material, unidades y vehículos sanitarios, y contra personal habilitado para utilizar los emblemas distintivos de los Convenios de Ginebra de conformidad con el derecho internacional</a:t>
            </a:r>
          </a:p>
        </p:txBody>
      </p:sp>
    </p:spTree>
    <p:extLst>
      <p:ext uri="{BB962C8B-B14F-4D97-AF65-F5344CB8AC3E}">
        <p14:creationId xmlns:p14="http://schemas.microsoft.com/office/powerpoint/2010/main" val="177801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284163" y="1924152"/>
            <a:ext cx="2217528" cy="2552709"/>
          </a:xfrm>
          <a:prstGeom prst="round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Otras violaciones graves de leyes y usos aplicables en los conflictos armados internacionales dentro del Derecho Internacional </a:t>
            </a:r>
          </a:p>
        </p:txBody>
      </p:sp>
      <p:sp>
        <p:nvSpPr>
          <p:cNvPr id="4" name="Rectángulo redondeado 3"/>
          <p:cNvSpPr/>
          <p:nvPr/>
        </p:nvSpPr>
        <p:spPr>
          <a:xfrm>
            <a:off x="2670388" y="1924152"/>
            <a:ext cx="6187859" cy="171891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Provocar intencionalmente la inanición de la población civil como método de hacer la guerra, privándola de los objetos indispensables para su supervivencia, incluido el hecho de obstaculizar intencionalmente los suministros de socorro de conformidad con los Convenios de Ginebra</a:t>
            </a:r>
          </a:p>
        </p:txBody>
      </p:sp>
      <p:sp>
        <p:nvSpPr>
          <p:cNvPr id="5" name="Rectángulo redondeado 4"/>
          <p:cNvSpPr/>
          <p:nvPr/>
        </p:nvSpPr>
        <p:spPr>
          <a:xfrm>
            <a:off x="2670391" y="3976582"/>
            <a:ext cx="6187859" cy="100055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Reclutar o alistar a niños menores de 15 años en las fuerzas armadas nacionales o utilizarlos para participar activamente en las hostilidades</a:t>
            </a:r>
          </a:p>
        </p:txBody>
      </p:sp>
    </p:spTree>
    <p:extLst>
      <p:ext uri="{BB962C8B-B14F-4D97-AF65-F5344CB8AC3E}">
        <p14:creationId xmlns:p14="http://schemas.microsoft.com/office/powerpoint/2010/main" val="34058046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1231602" y="1924152"/>
            <a:ext cx="6754263" cy="949249"/>
          </a:xfrm>
          <a:prstGeom prst="round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Para conflictos armados no internacionales: </a:t>
            </a:r>
          </a:p>
          <a:p>
            <a:pPr marL="285750" indent="-285750" algn="ctr">
              <a:buFontTx/>
              <a:buChar char="-"/>
            </a:pPr>
            <a:r>
              <a:rPr lang="es-ES" dirty="0"/>
              <a:t>las violaciones graves del art. 3 de los Convenios de Ginebra </a:t>
            </a:r>
          </a:p>
        </p:txBody>
      </p:sp>
      <p:sp>
        <p:nvSpPr>
          <p:cNvPr id="4" name="Rectángulo redondeado 3"/>
          <p:cNvSpPr/>
          <p:nvPr/>
        </p:nvSpPr>
        <p:spPr>
          <a:xfrm>
            <a:off x="449022" y="3194093"/>
            <a:ext cx="3912900" cy="110318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Actos de violencia contra la vida y la persona, en particular el homicidio en todas sus formas, las mutilaciones, los tratos crueles y la </a:t>
            </a:r>
            <a:r>
              <a:rPr lang="es-ES" dirty="0" smtClean="0"/>
              <a:t>tortura</a:t>
            </a:r>
            <a:endParaRPr lang="es-ES" dirty="0"/>
          </a:p>
        </p:txBody>
      </p:sp>
      <p:sp>
        <p:nvSpPr>
          <p:cNvPr id="5" name="Rectángulo redondeado 4"/>
          <p:cNvSpPr/>
          <p:nvPr/>
        </p:nvSpPr>
        <p:spPr>
          <a:xfrm>
            <a:off x="4798114" y="3194093"/>
            <a:ext cx="4060136" cy="110318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Los ultrajes contra la dignidad personal, en particular los tratos humillantes y degradantes</a:t>
            </a:r>
          </a:p>
        </p:txBody>
      </p:sp>
      <p:sp>
        <p:nvSpPr>
          <p:cNvPr id="8" name="Rectángulo redondeado 7"/>
          <p:cNvSpPr/>
          <p:nvPr/>
        </p:nvSpPr>
        <p:spPr>
          <a:xfrm>
            <a:off x="449022" y="4642089"/>
            <a:ext cx="3912900" cy="95078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La toma de rehenes</a:t>
            </a:r>
          </a:p>
        </p:txBody>
      </p:sp>
      <p:sp>
        <p:nvSpPr>
          <p:cNvPr id="9" name="Rectángulo redondeado 8"/>
          <p:cNvSpPr/>
          <p:nvPr/>
        </p:nvSpPr>
        <p:spPr>
          <a:xfrm>
            <a:off x="4798114" y="4642089"/>
            <a:ext cx="4060136" cy="198982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Las condenas dictadas y las ejecuciones efectuadas sin sentencia previa pronunciada por un tribunal constituido regularmente y que haya ofrecido todas las garantías judiciales generalmente reconocidas como indispensables</a:t>
            </a:r>
          </a:p>
        </p:txBody>
      </p:sp>
    </p:spTree>
    <p:extLst>
      <p:ext uri="{BB962C8B-B14F-4D97-AF65-F5344CB8AC3E}">
        <p14:creationId xmlns:p14="http://schemas.microsoft.com/office/powerpoint/2010/main" val="41620050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1231602" y="1924152"/>
            <a:ext cx="6754263" cy="949249"/>
          </a:xfrm>
          <a:prstGeom prst="round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Para conflictos armados no internacionales</a:t>
            </a:r>
            <a:r>
              <a:rPr lang="es-ES" dirty="0" smtClean="0"/>
              <a:t>:</a:t>
            </a:r>
          </a:p>
          <a:p>
            <a:pPr algn="ctr"/>
            <a:r>
              <a:rPr lang="es-ES" dirty="0" smtClean="0"/>
              <a:t>- Dentro </a:t>
            </a:r>
            <a:r>
              <a:rPr lang="es-ES" dirty="0"/>
              <a:t>del la normativa </a:t>
            </a:r>
            <a:r>
              <a:rPr lang="es-ES" dirty="0" smtClean="0"/>
              <a:t>internacional </a:t>
            </a:r>
            <a:endParaRPr lang="es-ES" dirty="0"/>
          </a:p>
        </p:txBody>
      </p:sp>
      <p:sp>
        <p:nvSpPr>
          <p:cNvPr id="4" name="Rectángulo redondeado 3"/>
          <p:cNvSpPr/>
          <p:nvPr/>
        </p:nvSpPr>
        <p:spPr>
          <a:xfrm>
            <a:off x="449022" y="3040160"/>
            <a:ext cx="8409228" cy="89793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Dirigir intencionalmente ataques contra la población civil como tal o contra civiles que no participen directamente en las hostilidades</a:t>
            </a:r>
          </a:p>
        </p:txBody>
      </p:sp>
      <p:sp>
        <p:nvSpPr>
          <p:cNvPr id="5" name="Rectángulo redondeado 4"/>
          <p:cNvSpPr/>
          <p:nvPr/>
        </p:nvSpPr>
        <p:spPr>
          <a:xfrm>
            <a:off x="449022" y="4117685"/>
            <a:ext cx="8409228" cy="92359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Dirigir intencionalmente ataques contra edificios, material, unidades y vehículos sanitarios y contra el personal habilitado para utilizar los emblemas distintivos de los Convenios de Ginebra de conformidad con el derecho internacional</a:t>
            </a:r>
          </a:p>
        </p:txBody>
      </p:sp>
      <p:sp>
        <p:nvSpPr>
          <p:cNvPr id="8" name="Rectángulo redondeado 7"/>
          <p:cNvSpPr/>
          <p:nvPr/>
        </p:nvSpPr>
        <p:spPr>
          <a:xfrm>
            <a:off x="449022" y="5259351"/>
            <a:ext cx="8409228" cy="146235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Dirigir intencionalmente ataques contra personal, instalaciones, material, unidades o vehículos participantes en una misión de mantenimiento de la paz o de asistencia humanitaria de conformidad con la Carta de las Naciones Unidas, siempre que tengan derecho a la protección otorgada a civiles u objetos civiles con arreglo al derecho de los conflictos armados</a:t>
            </a:r>
          </a:p>
        </p:txBody>
      </p:sp>
    </p:spTree>
    <p:extLst>
      <p:ext uri="{BB962C8B-B14F-4D97-AF65-F5344CB8AC3E}">
        <p14:creationId xmlns:p14="http://schemas.microsoft.com/office/powerpoint/2010/main" val="25191595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1231602" y="1924152"/>
            <a:ext cx="6754263" cy="949249"/>
          </a:xfrm>
          <a:prstGeom prst="round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Para conflictos armados no internacionales</a:t>
            </a:r>
            <a:r>
              <a:rPr lang="es-ES" dirty="0" smtClean="0"/>
              <a:t>:</a:t>
            </a:r>
          </a:p>
          <a:p>
            <a:pPr algn="ctr"/>
            <a:r>
              <a:rPr lang="es-ES" dirty="0" smtClean="0"/>
              <a:t>- Dentro </a:t>
            </a:r>
            <a:r>
              <a:rPr lang="es-ES" dirty="0"/>
              <a:t>del la normativa </a:t>
            </a:r>
            <a:r>
              <a:rPr lang="es-ES" dirty="0" smtClean="0"/>
              <a:t>internacional </a:t>
            </a:r>
            <a:endParaRPr lang="es-ES" dirty="0"/>
          </a:p>
        </p:txBody>
      </p:sp>
      <p:sp>
        <p:nvSpPr>
          <p:cNvPr id="4" name="Rectángulo redondeado 3"/>
          <p:cNvSpPr/>
          <p:nvPr/>
        </p:nvSpPr>
        <p:spPr>
          <a:xfrm>
            <a:off x="449022" y="3014505"/>
            <a:ext cx="8409228" cy="124428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	Dirigir intencionalmente ataques contra edificios dedicados al culto religioso, la educación, las artes, las ciencias o la beneficencia, los monumentos, los hospitales y otros lugares en que se agrupa a enfermos y heridos, a condición de que no sean objetivos militares</a:t>
            </a:r>
          </a:p>
        </p:txBody>
      </p:sp>
      <p:sp>
        <p:nvSpPr>
          <p:cNvPr id="5" name="Rectángulo redondeado 4"/>
          <p:cNvSpPr/>
          <p:nvPr/>
        </p:nvSpPr>
        <p:spPr>
          <a:xfrm>
            <a:off x="449022" y="4399895"/>
            <a:ext cx="8409228" cy="62855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Saquear una ciudad o plaza, incluso cuando es tomada por asalto</a:t>
            </a:r>
          </a:p>
        </p:txBody>
      </p:sp>
      <p:sp>
        <p:nvSpPr>
          <p:cNvPr id="8" name="Rectángulo redondeado 7"/>
          <p:cNvSpPr/>
          <p:nvPr/>
        </p:nvSpPr>
        <p:spPr>
          <a:xfrm>
            <a:off x="449022" y="5246523"/>
            <a:ext cx="8409228" cy="120580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Cometer actos de violación, esclavitud sexual, prostitución forzada, embarazo forzado, definido en el apartado f) del párrafo 2 del artículo 7, esterilización forzada o cualquier otra forma de violencia sexual que constituya también una violación grave del artículo 3 común a los cuatro Convenios de Ginebra</a:t>
            </a:r>
          </a:p>
        </p:txBody>
      </p:sp>
    </p:spTree>
    <p:extLst>
      <p:ext uri="{BB962C8B-B14F-4D97-AF65-F5344CB8AC3E}">
        <p14:creationId xmlns:p14="http://schemas.microsoft.com/office/powerpoint/2010/main" val="1032178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1231602" y="1924152"/>
            <a:ext cx="6754263" cy="949249"/>
          </a:xfrm>
          <a:prstGeom prst="round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Para conflictos armados no internacionales</a:t>
            </a:r>
            <a:r>
              <a:rPr lang="es-ES" dirty="0" smtClean="0"/>
              <a:t>:</a:t>
            </a:r>
          </a:p>
          <a:p>
            <a:pPr algn="ctr"/>
            <a:r>
              <a:rPr lang="es-ES" dirty="0" smtClean="0"/>
              <a:t>- Dentro </a:t>
            </a:r>
            <a:r>
              <a:rPr lang="es-ES" dirty="0"/>
              <a:t>del la normativa </a:t>
            </a:r>
            <a:r>
              <a:rPr lang="es-ES" dirty="0" smtClean="0"/>
              <a:t>internacional </a:t>
            </a:r>
            <a:endParaRPr lang="es-ES" dirty="0"/>
          </a:p>
        </p:txBody>
      </p:sp>
      <p:sp>
        <p:nvSpPr>
          <p:cNvPr id="4" name="Rectángulo redondeado 3"/>
          <p:cNvSpPr/>
          <p:nvPr/>
        </p:nvSpPr>
        <p:spPr>
          <a:xfrm>
            <a:off x="449022" y="3155609"/>
            <a:ext cx="8409228" cy="89793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Reclutar o alistar niños menores de 15 años en las fuerzas armadas o utilizarlos para participar activamente en hostilidades</a:t>
            </a:r>
          </a:p>
        </p:txBody>
      </p:sp>
      <p:sp>
        <p:nvSpPr>
          <p:cNvPr id="5" name="Rectángulo redondeado 4"/>
          <p:cNvSpPr/>
          <p:nvPr/>
        </p:nvSpPr>
        <p:spPr>
          <a:xfrm>
            <a:off x="449022" y="4297274"/>
            <a:ext cx="8409228" cy="93642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Ordenar el desplazamiento de la población civil por razones relacionadas con el conflicto, a menos que así lo exija la seguridad de los civiles de que se trate o por razones militares imperativas</a:t>
            </a:r>
          </a:p>
        </p:txBody>
      </p:sp>
      <p:sp>
        <p:nvSpPr>
          <p:cNvPr id="8" name="Rectángulo redondeado 7"/>
          <p:cNvSpPr/>
          <p:nvPr/>
        </p:nvSpPr>
        <p:spPr>
          <a:xfrm>
            <a:off x="449022" y="5554387"/>
            <a:ext cx="3797437" cy="89793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Matar o herir a traición a un combatiente enemigo</a:t>
            </a:r>
          </a:p>
        </p:txBody>
      </p:sp>
      <p:sp>
        <p:nvSpPr>
          <p:cNvPr id="7" name="Rectángulo redondeado 6"/>
          <p:cNvSpPr/>
          <p:nvPr/>
        </p:nvSpPr>
        <p:spPr>
          <a:xfrm>
            <a:off x="5016211" y="5554387"/>
            <a:ext cx="3842040" cy="89793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Declarar que no se dará cuartel</a:t>
            </a:r>
          </a:p>
        </p:txBody>
      </p:sp>
    </p:spTree>
    <p:extLst>
      <p:ext uri="{BB962C8B-B14F-4D97-AF65-F5344CB8AC3E}">
        <p14:creationId xmlns:p14="http://schemas.microsoft.com/office/powerpoint/2010/main" val="4677350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1231602" y="1924152"/>
            <a:ext cx="6754263" cy="949249"/>
          </a:xfrm>
          <a:prstGeom prst="roundRect">
            <a:avLst/>
          </a:prstGeom>
          <a:solidFill>
            <a:srgbClr val="3366FF"/>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Para conflictos armados no internacionales</a:t>
            </a:r>
            <a:r>
              <a:rPr lang="es-ES" dirty="0" smtClean="0"/>
              <a:t>:</a:t>
            </a:r>
          </a:p>
          <a:p>
            <a:pPr algn="ctr"/>
            <a:r>
              <a:rPr lang="es-ES" dirty="0" smtClean="0"/>
              <a:t>- Dentro </a:t>
            </a:r>
            <a:r>
              <a:rPr lang="es-ES" dirty="0"/>
              <a:t>del la normativa </a:t>
            </a:r>
            <a:r>
              <a:rPr lang="es-ES" dirty="0" smtClean="0"/>
              <a:t>internacional </a:t>
            </a:r>
            <a:endParaRPr lang="es-ES" dirty="0"/>
          </a:p>
        </p:txBody>
      </p:sp>
      <p:sp>
        <p:nvSpPr>
          <p:cNvPr id="4" name="Rectángulo redondeado 3"/>
          <p:cNvSpPr/>
          <p:nvPr/>
        </p:nvSpPr>
        <p:spPr>
          <a:xfrm>
            <a:off x="449022" y="3168436"/>
            <a:ext cx="8409228" cy="169325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Someter a las personas que estén en poder de otra parte en el conflicto a mutilaciones físicas o a experimentos médicos o científicos de cualquier tipo que no estén justificados en razón del tratamiento médico, dental u hospitalario de la persona de que se trate ni se lleven a cabo en su interés, y que provoquen la muerte o pongan gravemente en peligro su salud</a:t>
            </a:r>
          </a:p>
        </p:txBody>
      </p:sp>
      <p:sp>
        <p:nvSpPr>
          <p:cNvPr id="5" name="Rectángulo redondeado 4"/>
          <p:cNvSpPr/>
          <p:nvPr/>
        </p:nvSpPr>
        <p:spPr>
          <a:xfrm>
            <a:off x="449022" y="5118246"/>
            <a:ext cx="8409228" cy="93642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Destruir o confiscar bienes del enemigo, a menos que las necesidades de la guerra lo hagan imperativo</a:t>
            </a:r>
          </a:p>
        </p:txBody>
      </p:sp>
    </p:spTree>
    <p:extLst>
      <p:ext uri="{BB962C8B-B14F-4D97-AF65-F5344CB8AC3E}">
        <p14:creationId xmlns:p14="http://schemas.microsoft.com/office/powerpoint/2010/main" val="18367318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Crímenes de agresión</a:t>
            </a:r>
            <a:endParaRPr lang="es-ES" dirty="0"/>
          </a:p>
        </p:txBody>
      </p:sp>
      <p:sp>
        <p:nvSpPr>
          <p:cNvPr id="3" name="Rectángulo redondeado 2"/>
          <p:cNvSpPr/>
          <p:nvPr/>
        </p:nvSpPr>
        <p:spPr>
          <a:xfrm>
            <a:off x="872384" y="2398777"/>
            <a:ext cx="3964218" cy="101338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Viene del Derecho consuetudinario internacional</a:t>
            </a:r>
            <a:endParaRPr lang="es-ES" dirty="0"/>
          </a:p>
        </p:txBody>
      </p:sp>
      <p:sp>
        <p:nvSpPr>
          <p:cNvPr id="4" name="Rectángulo redondeado 3"/>
          <p:cNvSpPr/>
          <p:nvPr/>
        </p:nvSpPr>
        <p:spPr>
          <a:xfrm>
            <a:off x="872384" y="3822650"/>
            <a:ext cx="7210001" cy="98773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Planificación, preparación, iniciación o ejecución por una persona con una posición efectiva de ejercer el control de la acción política o militar de un Estado </a:t>
            </a:r>
            <a:endParaRPr lang="es-ES" dirty="0"/>
          </a:p>
        </p:txBody>
      </p:sp>
      <p:sp>
        <p:nvSpPr>
          <p:cNvPr id="5" name="Rectángulo redondeado 4"/>
          <p:cNvSpPr/>
          <p:nvPr/>
        </p:nvSpPr>
        <p:spPr>
          <a:xfrm>
            <a:off x="872384" y="5002796"/>
            <a:ext cx="7210001" cy="98773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Agresión: el uso de fuerza armada por un Estado en contra de la soberanía, integridad territorial o independencia política de otro Estado o de cualquier otra forma que atente a Carta de las NN.UU.</a:t>
            </a:r>
            <a:endParaRPr lang="es-ES" dirty="0"/>
          </a:p>
        </p:txBody>
      </p:sp>
      <p:sp>
        <p:nvSpPr>
          <p:cNvPr id="6" name="Rectángulo redondeado 5"/>
          <p:cNvSpPr/>
          <p:nvPr/>
        </p:nvSpPr>
        <p:spPr>
          <a:xfrm>
            <a:off x="5670499" y="2398777"/>
            <a:ext cx="2411886" cy="101338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Art. </a:t>
            </a:r>
            <a:r>
              <a:rPr lang="es-ES" smtClean="0"/>
              <a:t>8 bis</a:t>
            </a:r>
            <a:endParaRPr lang="es-ES"/>
          </a:p>
        </p:txBody>
      </p:sp>
    </p:spTree>
    <p:extLst>
      <p:ext uri="{BB962C8B-B14F-4D97-AF65-F5344CB8AC3E}">
        <p14:creationId xmlns:p14="http://schemas.microsoft.com/office/powerpoint/2010/main" val="24252874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795410" y="1924153"/>
            <a:ext cx="7505071" cy="148801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La invasión o el ataque por las </a:t>
            </a:r>
            <a:r>
              <a:rPr lang="es-ES" dirty="0" smtClean="0"/>
              <a:t>fuerzas armadas </a:t>
            </a:r>
            <a:r>
              <a:rPr lang="es-ES" dirty="0"/>
              <a:t>de un Estado del territorio de</a:t>
            </a:r>
          </a:p>
          <a:p>
            <a:pPr algn="ctr"/>
            <a:r>
              <a:rPr lang="es-ES" dirty="0"/>
              <a:t>otro Estado, o toda ocupación militar, aún temporal, que resulte de </a:t>
            </a:r>
            <a:r>
              <a:rPr lang="es-ES" dirty="0" smtClean="0"/>
              <a:t>dicha invasión </a:t>
            </a:r>
            <a:r>
              <a:rPr lang="es-ES" dirty="0"/>
              <a:t>o ataque</a:t>
            </a:r>
            <a:r>
              <a:rPr lang="es-ES" dirty="0" smtClean="0"/>
              <a:t>, o </a:t>
            </a:r>
            <a:r>
              <a:rPr lang="es-ES" dirty="0"/>
              <a:t>toda anexión, mediante el uso de la fuerza, del territorio de otro Estado o de parte de él</a:t>
            </a:r>
            <a:endParaRPr lang="es-ES" dirty="0"/>
          </a:p>
        </p:txBody>
      </p:sp>
      <p:sp>
        <p:nvSpPr>
          <p:cNvPr id="4" name="Rectángulo redondeado 3"/>
          <p:cNvSpPr/>
          <p:nvPr/>
        </p:nvSpPr>
        <p:spPr>
          <a:xfrm>
            <a:off x="795410" y="3681545"/>
            <a:ext cx="7505071" cy="111600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El bombardeo, por las </a:t>
            </a:r>
            <a:r>
              <a:rPr lang="es-ES" dirty="0" smtClean="0"/>
              <a:t>fuerzas </a:t>
            </a:r>
            <a:r>
              <a:rPr lang="es-ES" dirty="0"/>
              <a:t>armadas de un Estado, del territorio de otro</a:t>
            </a:r>
          </a:p>
          <a:p>
            <a:pPr algn="ctr"/>
            <a:r>
              <a:rPr lang="es-ES" dirty="0"/>
              <a:t>Estado, o el empleo de cualesquiera armas por un Estado contra el territorio de otro Estado</a:t>
            </a:r>
            <a:endParaRPr lang="es-ES" dirty="0"/>
          </a:p>
        </p:txBody>
      </p:sp>
      <p:sp>
        <p:nvSpPr>
          <p:cNvPr id="5" name="Rectángulo redondeado 4"/>
          <p:cNvSpPr/>
          <p:nvPr/>
        </p:nvSpPr>
        <p:spPr>
          <a:xfrm>
            <a:off x="795410" y="5041279"/>
            <a:ext cx="7505071" cy="92359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El bloqueo de los puertos o de las costas de un Estado por las fuerzas</a:t>
            </a:r>
          </a:p>
          <a:p>
            <a:pPr algn="ctr"/>
            <a:r>
              <a:rPr lang="es-ES" dirty="0"/>
              <a:t>armadas de otro Estado</a:t>
            </a:r>
            <a:endParaRPr lang="es-ES" dirty="0"/>
          </a:p>
        </p:txBody>
      </p:sp>
    </p:spTree>
    <p:extLst>
      <p:ext uri="{BB962C8B-B14F-4D97-AF65-F5344CB8AC3E}">
        <p14:creationId xmlns:p14="http://schemas.microsoft.com/office/powerpoint/2010/main" val="42911308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692776" y="2103740"/>
            <a:ext cx="7748826" cy="94924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El ataque </a:t>
            </a:r>
            <a:r>
              <a:rPr lang="es-ES" dirty="0" smtClean="0"/>
              <a:t>por </a:t>
            </a:r>
            <a:r>
              <a:rPr lang="es-ES" dirty="0"/>
              <a:t>las fuerzas armadas de un Estado contra las fuerzas armadas</a:t>
            </a:r>
          </a:p>
          <a:p>
            <a:pPr algn="ctr"/>
            <a:r>
              <a:rPr lang="es-ES" dirty="0"/>
              <a:t>terrestres, navales o aéreas de otro Estado, o contra su flota mercante o aérea</a:t>
            </a:r>
            <a:endParaRPr lang="es-ES" dirty="0"/>
          </a:p>
        </p:txBody>
      </p:sp>
      <p:sp>
        <p:nvSpPr>
          <p:cNvPr id="4" name="Rectángulo redondeado 3"/>
          <p:cNvSpPr/>
          <p:nvPr/>
        </p:nvSpPr>
        <p:spPr>
          <a:xfrm>
            <a:off x="692776" y="3412164"/>
            <a:ext cx="7748826" cy="128276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La utilización de fuerzas armadas de un Estado, que se encuentran en el</a:t>
            </a:r>
          </a:p>
          <a:p>
            <a:pPr algn="ctr"/>
            <a:r>
              <a:rPr lang="es-ES" dirty="0"/>
              <a:t>territorio de otro Estado con el </a:t>
            </a:r>
            <a:r>
              <a:rPr lang="es-ES" dirty="0" smtClean="0"/>
              <a:t>acuerdo </a:t>
            </a:r>
            <a:r>
              <a:rPr lang="es-ES" dirty="0"/>
              <a:t>del Estado receptor, en violación de las </a:t>
            </a:r>
            <a:r>
              <a:rPr lang="es-ES" dirty="0" smtClean="0"/>
              <a:t>condiciones establecidas </a:t>
            </a:r>
            <a:r>
              <a:rPr lang="es-ES" dirty="0"/>
              <a:t>en el acuerdo o toda prolongación de su presencia en dicho territorio </a:t>
            </a:r>
            <a:r>
              <a:rPr lang="es-ES" dirty="0" smtClean="0"/>
              <a:t>después de </a:t>
            </a:r>
            <a:r>
              <a:rPr lang="es-ES" dirty="0"/>
              <a:t>terminado el acuerdo</a:t>
            </a:r>
            <a:endParaRPr lang="es-ES" dirty="0"/>
          </a:p>
        </p:txBody>
      </p:sp>
      <p:sp>
        <p:nvSpPr>
          <p:cNvPr id="5" name="Rectángulo redondeado 4"/>
          <p:cNvSpPr/>
          <p:nvPr/>
        </p:nvSpPr>
        <p:spPr>
          <a:xfrm>
            <a:off x="692776" y="5002796"/>
            <a:ext cx="7748826" cy="112883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La acción de un Estado que permite que su territorio, que ha puesto </a:t>
            </a:r>
            <a:r>
              <a:rPr lang="es-ES" dirty="0" smtClean="0"/>
              <a:t>a disposición de </a:t>
            </a:r>
            <a:r>
              <a:rPr lang="es-ES" dirty="0"/>
              <a:t>otro Estado, sea utilizado por ese otro Estado para perpetrar un acto </a:t>
            </a:r>
            <a:r>
              <a:rPr lang="es-ES" dirty="0" smtClean="0"/>
              <a:t>de agresión </a:t>
            </a:r>
            <a:r>
              <a:rPr lang="es-ES" dirty="0"/>
              <a:t>contra un tercer Estado</a:t>
            </a:r>
            <a:endParaRPr lang="es-ES" dirty="0"/>
          </a:p>
        </p:txBody>
      </p:sp>
    </p:spTree>
    <p:extLst>
      <p:ext uri="{BB962C8B-B14F-4D97-AF65-F5344CB8AC3E}">
        <p14:creationId xmlns:p14="http://schemas.microsoft.com/office/powerpoint/2010/main" val="627008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1310497" y="2078849"/>
            <a:ext cx="6528134" cy="119062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con la intención de destruir total o parcialmente a un grupo nacional, étnico, racial o religioso</a:t>
            </a:r>
            <a:endParaRPr lang="es-ES" dirty="0"/>
          </a:p>
        </p:txBody>
      </p:sp>
      <p:sp>
        <p:nvSpPr>
          <p:cNvPr id="4" name="Rectángulo redondeado 3"/>
          <p:cNvSpPr/>
          <p:nvPr/>
        </p:nvSpPr>
        <p:spPr>
          <a:xfrm>
            <a:off x="436192" y="3720028"/>
            <a:ext cx="3887243" cy="100055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Nacional: grupo de personas que poseen la misma ciudadanía nacional</a:t>
            </a:r>
            <a:endParaRPr lang="es-ES" dirty="0"/>
          </a:p>
        </p:txBody>
      </p:sp>
      <p:sp>
        <p:nvSpPr>
          <p:cNvPr id="5" name="Rectángulo redondeado 4"/>
          <p:cNvSpPr/>
          <p:nvPr/>
        </p:nvSpPr>
        <p:spPr>
          <a:xfrm>
            <a:off x="4977723" y="3720028"/>
            <a:ext cx="3746121" cy="100055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E</a:t>
            </a:r>
            <a:r>
              <a:rPr lang="es-ES" dirty="0" smtClean="0"/>
              <a:t>tnia: grupo de personas caracterizado por un cultura y lengua común</a:t>
            </a:r>
            <a:endParaRPr lang="es-ES" dirty="0"/>
          </a:p>
        </p:txBody>
      </p:sp>
      <p:sp>
        <p:nvSpPr>
          <p:cNvPr id="6" name="Rectángulo redondeado 5"/>
          <p:cNvSpPr/>
          <p:nvPr/>
        </p:nvSpPr>
        <p:spPr>
          <a:xfrm>
            <a:off x="436192" y="5066936"/>
            <a:ext cx="3887243" cy="96207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Raza: grupo con características externas de una determinada procedencia</a:t>
            </a:r>
            <a:endParaRPr lang="es-ES" dirty="0"/>
          </a:p>
        </p:txBody>
      </p:sp>
      <p:sp>
        <p:nvSpPr>
          <p:cNvPr id="7" name="Rectángulo redondeado 6"/>
          <p:cNvSpPr/>
          <p:nvPr/>
        </p:nvSpPr>
        <p:spPr>
          <a:xfrm>
            <a:off x="4977723" y="5066937"/>
            <a:ext cx="3746121" cy="96207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Religión: ??? </a:t>
            </a:r>
            <a:br>
              <a:rPr lang="es-ES" dirty="0" smtClean="0"/>
            </a:br>
            <a:r>
              <a:rPr lang="es-ES" dirty="0" smtClean="0"/>
              <a:t>No están incluidos los ateos ni </a:t>
            </a:r>
            <a:r>
              <a:rPr lang="es-ES" dirty="0" err="1" smtClean="0"/>
              <a:t>agnosticos</a:t>
            </a:r>
            <a:endParaRPr lang="es-ES" dirty="0"/>
          </a:p>
        </p:txBody>
      </p:sp>
    </p:spTree>
    <p:extLst>
      <p:ext uri="{BB962C8B-B14F-4D97-AF65-F5344CB8AC3E}">
        <p14:creationId xmlns:p14="http://schemas.microsoft.com/office/powerpoint/2010/main" val="996377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872384" y="2078085"/>
            <a:ext cx="7402439" cy="1462355"/>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El envío por un Estado, o en su nombre, de bandas armadas, </a:t>
            </a:r>
            <a:r>
              <a:rPr lang="es-ES" dirty="0" smtClean="0"/>
              <a:t>grupos irregulares </a:t>
            </a:r>
            <a:r>
              <a:rPr lang="es-ES" dirty="0"/>
              <a:t>o mercenarios que lleven a cabo actos de fuerza armada </a:t>
            </a:r>
            <a:r>
              <a:rPr lang="es-ES" dirty="0" smtClean="0"/>
              <a:t>contra otro </a:t>
            </a:r>
            <a:r>
              <a:rPr lang="es-ES" dirty="0"/>
              <a:t>Estado de </a:t>
            </a:r>
            <a:r>
              <a:rPr lang="es-ES" dirty="0" smtClean="0"/>
              <a:t>tal gravedad </a:t>
            </a:r>
            <a:r>
              <a:rPr lang="es-ES" dirty="0"/>
              <a:t>que sean equiparables a los </a:t>
            </a:r>
            <a:r>
              <a:rPr lang="es-ES"/>
              <a:t>actos </a:t>
            </a:r>
            <a:r>
              <a:rPr lang="es-ES" smtClean="0"/>
              <a:t>antes enumerados</a:t>
            </a:r>
            <a:r>
              <a:rPr lang="es-ES" dirty="0"/>
              <a:t>, o su sustancial </a:t>
            </a:r>
            <a:r>
              <a:rPr lang="es-ES" dirty="0" smtClean="0"/>
              <a:t>participación en </a:t>
            </a:r>
            <a:r>
              <a:rPr lang="es-ES" dirty="0"/>
              <a:t>dichos actos</a:t>
            </a:r>
            <a:endParaRPr lang="es-ES" dirty="0"/>
          </a:p>
        </p:txBody>
      </p:sp>
    </p:spTree>
    <p:extLst>
      <p:ext uri="{BB962C8B-B14F-4D97-AF65-F5344CB8AC3E}">
        <p14:creationId xmlns:p14="http://schemas.microsoft.com/office/powerpoint/2010/main" val="4004919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Delitos contra la humanidad</a:t>
            </a:r>
            <a:endParaRPr lang="es-ES" dirty="0"/>
          </a:p>
        </p:txBody>
      </p:sp>
      <p:sp>
        <p:nvSpPr>
          <p:cNvPr id="3" name="Rectángulo redondeado 2"/>
          <p:cNvSpPr/>
          <p:nvPr/>
        </p:nvSpPr>
        <p:spPr>
          <a:xfrm>
            <a:off x="731263" y="2180706"/>
            <a:ext cx="7646193" cy="96207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Cualquier acto cometido contra la población civil</a:t>
            </a:r>
            <a:endParaRPr lang="es-ES" dirty="0"/>
          </a:p>
        </p:txBody>
      </p:sp>
      <p:sp>
        <p:nvSpPr>
          <p:cNvPr id="4" name="Rectángulo redondeado 3"/>
          <p:cNvSpPr/>
          <p:nvPr/>
        </p:nvSpPr>
        <p:spPr>
          <a:xfrm>
            <a:off x="731263" y="3424991"/>
            <a:ext cx="7646193" cy="96207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Generalizado o sistemático</a:t>
            </a:r>
            <a:endParaRPr lang="es-ES" dirty="0"/>
          </a:p>
        </p:txBody>
      </p:sp>
      <p:sp>
        <p:nvSpPr>
          <p:cNvPr id="5" name="Rectángulo redondeado 4"/>
          <p:cNvSpPr/>
          <p:nvPr/>
        </p:nvSpPr>
        <p:spPr>
          <a:xfrm>
            <a:off x="731263" y="4744710"/>
            <a:ext cx="7646193" cy="96207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Con conocimiento del mismo</a:t>
            </a:r>
            <a:endParaRPr lang="es-ES" dirty="0"/>
          </a:p>
        </p:txBody>
      </p:sp>
    </p:spTree>
    <p:extLst>
      <p:ext uri="{BB962C8B-B14F-4D97-AF65-F5344CB8AC3E}">
        <p14:creationId xmlns:p14="http://schemas.microsoft.com/office/powerpoint/2010/main" val="2513302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551655" y="2116568"/>
            <a:ext cx="2758274" cy="97490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Ataque contra la población civil</a:t>
            </a:r>
            <a:endParaRPr lang="es-ES" dirty="0"/>
          </a:p>
        </p:txBody>
      </p:sp>
      <p:sp>
        <p:nvSpPr>
          <p:cNvPr id="4" name="Rectángulo redondeado 3"/>
          <p:cNvSpPr/>
          <p:nvPr/>
        </p:nvSpPr>
        <p:spPr>
          <a:xfrm>
            <a:off x="3938559" y="2116568"/>
            <a:ext cx="4919691" cy="1590632"/>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omisión múltiple de actos </a:t>
            </a:r>
            <a:r>
              <a:rPr lang="es-ES" dirty="0" smtClean="0"/>
              <a:t>(siguiente) contra </a:t>
            </a:r>
            <a:r>
              <a:rPr lang="es-ES" dirty="0"/>
              <a:t>una población civil, de conformidad con la política de un Estado o de una organización de cometer esos actos o para promover esa política</a:t>
            </a:r>
          </a:p>
        </p:txBody>
      </p:sp>
    </p:spTree>
    <p:extLst>
      <p:ext uri="{BB962C8B-B14F-4D97-AF65-F5344CB8AC3E}">
        <p14:creationId xmlns:p14="http://schemas.microsoft.com/office/powerpoint/2010/main" val="2370158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487509" y="2244845"/>
            <a:ext cx="2411886" cy="76966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Asesinato</a:t>
            </a:r>
            <a:endParaRPr lang="es-ES" dirty="0"/>
          </a:p>
        </p:txBody>
      </p:sp>
      <p:sp>
        <p:nvSpPr>
          <p:cNvPr id="4" name="Rectángulo redondeado 3"/>
          <p:cNvSpPr/>
          <p:nvPr/>
        </p:nvSpPr>
        <p:spPr>
          <a:xfrm>
            <a:off x="3231404" y="2244845"/>
            <a:ext cx="2411886" cy="76966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Tortura</a:t>
            </a:r>
            <a:endParaRPr lang="es-ES" dirty="0"/>
          </a:p>
        </p:txBody>
      </p:sp>
      <p:sp>
        <p:nvSpPr>
          <p:cNvPr id="5" name="Rectángulo redondeado 4"/>
          <p:cNvSpPr/>
          <p:nvPr/>
        </p:nvSpPr>
        <p:spPr>
          <a:xfrm>
            <a:off x="5964020" y="2244845"/>
            <a:ext cx="2411886" cy="76966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Exterminio</a:t>
            </a:r>
            <a:endParaRPr lang="es-ES" dirty="0"/>
          </a:p>
        </p:txBody>
      </p:sp>
      <p:sp>
        <p:nvSpPr>
          <p:cNvPr id="6" name="Rectángulo redondeado 5"/>
          <p:cNvSpPr/>
          <p:nvPr/>
        </p:nvSpPr>
        <p:spPr>
          <a:xfrm>
            <a:off x="487509" y="3166905"/>
            <a:ext cx="2411886" cy="76966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Esclavitud</a:t>
            </a:r>
            <a:endParaRPr lang="es-ES" dirty="0"/>
          </a:p>
        </p:txBody>
      </p:sp>
      <p:sp>
        <p:nvSpPr>
          <p:cNvPr id="7" name="Rectángulo redondeado 6"/>
          <p:cNvSpPr/>
          <p:nvPr/>
        </p:nvSpPr>
        <p:spPr>
          <a:xfrm>
            <a:off x="3231404" y="3166905"/>
            <a:ext cx="2411886" cy="76966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Deportación o traslado forzoso</a:t>
            </a:r>
            <a:endParaRPr lang="es-ES" dirty="0"/>
          </a:p>
        </p:txBody>
      </p:sp>
      <p:sp>
        <p:nvSpPr>
          <p:cNvPr id="8" name="Rectángulo redondeado 7"/>
          <p:cNvSpPr/>
          <p:nvPr/>
        </p:nvSpPr>
        <p:spPr>
          <a:xfrm>
            <a:off x="5964020" y="3166905"/>
            <a:ext cx="2411886" cy="76966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Desaparición forzosa</a:t>
            </a:r>
            <a:endParaRPr lang="es-ES" dirty="0"/>
          </a:p>
        </p:txBody>
      </p:sp>
      <p:sp>
        <p:nvSpPr>
          <p:cNvPr id="9" name="Rectángulo redondeado 8"/>
          <p:cNvSpPr/>
          <p:nvPr/>
        </p:nvSpPr>
        <p:spPr>
          <a:xfrm>
            <a:off x="487509" y="4154638"/>
            <a:ext cx="2411886" cy="76966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Encarcelación o privación de libertad</a:t>
            </a:r>
            <a:endParaRPr lang="es-ES" dirty="0"/>
          </a:p>
        </p:txBody>
      </p:sp>
      <p:sp>
        <p:nvSpPr>
          <p:cNvPr id="10" name="Rectángulo redondeado 9"/>
          <p:cNvSpPr/>
          <p:nvPr/>
        </p:nvSpPr>
        <p:spPr>
          <a:xfrm>
            <a:off x="3231404" y="4154638"/>
            <a:ext cx="2411886" cy="76966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Apartheid</a:t>
            </a:r>
            <a:endParaRPr lang="es-ES" dirty="0"/>
          </a:p>
        </p:txBody>
      </p:sp>
      <p:sp>
        <p:nvSpPr>
          <p:cNvPr id="11" name="Rectángulo redondeado 10"/>
          <p:cNvSpPr/>
          <p:nvPr/>
        </p:nvSpPr>
        <p:spPr>
          <a:xfrm>
            <a:off x="487509" y="5103885"/>
            <a:ext cx="2411886" cy="148954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Actos inhumanos/grandes sufrimiento/atenten gravemente la salud física o mental</a:t>
            </a:r>
            <a:endParaRPr lang="es-ES" dirty="0"/>
          </a:p>
        </p:txBody>
      </p:sp>
      <p:sp>
        <p:nvSpPr>
          <p:cNvPr id="12" name="Rectángulo redondeado 11"/>
          <p:cNvSpPr/>
          <p:nvPr/>
        </p:nvSpPr>
        <p:spPr>
          <a:xfrm>
            <a:off x="3231404" y="5103885"/>
            <a:ext cx="2411886" cy="148954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Violación/ esclavitud sexual/ embarazo forzado/ esterilidad forzada</a:t>
            </a:r>
            <a:endParaRPr lang="es-ES" dirty="0"/>
          </a:p>
        </p:txBody>
      </p:sp>
      <p:sp>
        <p:nvSpPr>
          <p:cNvPr id="13" name="Rectángulo redondeado 12"/>
          <p:cNvSpPr/>
          <p:nvPr/>
        </p:nvSpPr>
        <p:spPr>
          <a:xfrm>
            <a:off x="5964020" y="4154638"/>
            <a:ext cx="2411886" cy="243879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Persecución de grupos con identidad propia por motivos raciales, políticos, nacionales, étnicos, culturales, religiosos, de género u otros</a:t>
            </a:r>
            <a:endParaRPr lang="es-ES" dirty="0"/>
          </a:p>
        </p:txBody>
      </p:sp>
    </p:spTree>
    <p:extLst>
      <p:ext uri="{BB962C8B-B14F-4D97-AF65-F5344CB8AC3E}">
        <p14:creationId xmlns:p14="http://schemas.microsoft.com/office/powerpoint/2010/main" val="1279562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284163" y="2283328"/>
            <a:ext cx="2692207" cy="92359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Exterminio</a:t>
            </a:r>
            <a:endParaRPr lang="es-ES" dirty="0"/>
          </a:p>
        </p:txBody>
      </p:sp>
      <p:sp>
        <p:nvSpPr>
          <p:cNvPr id="4" name="Rectángulo redondeado 3"/>
          <p:cNvSpPr/>
          <p:nvPr/>
        </p:nvSpPr>
        <p:spPr>
          <a:xfrm>
            <a:off x="3669146" y="2026774"/>
            <a:ext cx="5189104" cy="144952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I</a:t>
            </a:r>
            <a:r>
              <a:rPr lang="es-ES" dirty="0" smtClean="0"/>
              <a:t>mposición </a:t>
            </a:r>
            <a:r>
              <a:rPr lang="es-ES" dirty="0"/>
              <a:t>intencional de condiciones de vida, la privación del acceso a alimentos o medicinas entre otras, encaminadas a causar la destrucción de parte de una población</a:t>
            </a:r>
          </a:p>
        </p:txBody>
      </p:sp>
      <p:sp>
        <p:nvSpPr>
          <p:cNvPr id="5" name="Rectángulo redondeado 4"/>
          <p:cNvSpPr/>
          <p:nvPr/>
        </p:nvSpPr>
        <p:spPr>
          <a:xfrm>
            <a:off x="284163" y="4079203"/>
            <a:ext cx="2692207" cy="89793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Esclavitud</a:t>
            </a:r>
            <a:endParaRPr lang="es-ES" dirty="0"/>
          </a:p>
        </p:txBody>
      </p:sp>
      <p:sp>
        <p:nvSpPr>
          <p:cNvPr id="6" name="Rectángulo redondeado 5"/>
          <p:cNvSpPr/>
          <p:nvPr/>
        </p:nvSpPr>
        <p:spPr>
          <a:xfrm>
            <a:off x="3669146" y="3963754"/>
            <a:ext cx="5189104" cy="135973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el ejercicio de los atributos del derecho de propiedad sobre una persona, o de algunos de ellos, incluido el ejercicio de esos atributos en el tráfico de personas, en particular mujeres y niños</a:t>
            </a:r>
          </a:p>
        </p:txBody>
      </p:sp>
    </p:spTree>
    <p:extLst>
      <p:ext uri="{BB962C8B-B14F-4D97-AF65-F5344CB8AC3E}">
        <p14:creationId xmlns:p14="http://schemas.microsoft.com/office/powerpoint/2010/main" val="1819788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397705" y="2308983"/>
            <a:ext cx="2912224" cy="106469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Deportación </a:t>
            </a:r>
            <a:r>
              <a:rPr lang="es-ES" dirty="0"/>
              <a:t>o traslado forzoso de población</a:t>
            </a:r>
          </a:p>
        </p:txBody>
      </p:sp>
      <p:sp>
        <p:nvSpPr>
          <p:cNvPr id="4" name="Rectángulo redondeado 3"/>
          <p:cNvSpPr/>
          <p:nvPr/>
        </p:nvSpPr>
        <p:spPr>
          <a:xfrm>
            <a:off x="3694805" y="2013946"/>
            <a:ext cx="5163445" cy="1641944"/>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el desplazamiento de las personas afectadas, por expulsión u otros actos coactivos, de la zona en que estén legítimamente presentes, sin motivos autorizados por el derecho internacional</a:t>
            </a:r>
          </a:p>
        </p:txBody>
      </p:sp>
      <p:sp>
        <p:nvSpPr>
          <p:cNvPr id="5" name="Rectángulo redondeado 4"/>
          <p:cNvSpPr/>
          <p:nvPr/>
        </p:nvSpPr>
        <p:spPr>
          <a:xfrm>
            <a:off x="397705" y="4387068"/>
            <a:ext cx="2912224" cy="987731"/>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Tortura</a:t>
            </a:r>
            <a:endParaRPr lang="es-ES" dirty="0"/>
          </a:p>
        </p:txBody>
      </p:sp>
      <p:sp>
        <p:nvSpPr>
          <p:cNvPr id="6" name="Rectángulo redondeado 5"/>
          <p:cNvSpPr/>
          <p:nvPr/>
        </p:nvSpPr>
        <p:spPr>
          <a:xfrm>
            <a:off x="3694805" y="4052015"/>
            <a:ext cx="5163445" cy="246444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causar intencionalmente dolor o sufrimientos graves, ya sean físicos o mentales, a una persona que el acusado tenga bajo su custodia o control; sin embargo, no se entenderá por tortura el dolor o los sufrimientos que se deriven únicamente de sanciones lícitas o que sean consecuencia normal o fortuita de ellas</a:t>
            </a:r>
          </a:p>
        </p:txBody>
      </p:sp>
    </p:spTree>
    <p:extLst>
      <p:ext uri="{BB962C8B-B14F-4D97-AF65-F5344CB8AC3E}">
        <p14:creationId xmlns:p14="http://schemas.microsoft.com/office/powerpoint/2010/main" val="1955461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ES"/>
          </a:p>
        </p:txBody>
      </p:sp>
      <p:sp>
        <p:nvSpPr>
          <p:cNvPr id="3" name="Rectángulo redondeado 2"/>
          <p:cNvSpPr/>
          <p:nvPr/>
        </p:nvSpPr>
        <p:spPr>
          <a:xfrm>
            <a:off x="410534" y="2373121"/>
            <a:ext cx="3130320" cy="962077"/>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Embarazo </a:t>
            </a:r>
            <a:r>
              <a:rPr lang="es-ES" dirty="0"/>
              <a:t>forzado</a:t>
            </a:r>
          </a:p>
        </p:txBody>
      </p:sp>
      <p:sp>
        <p:nvSpPr>
          <p:cNvPr id="4" name="Rectángulo redondeado 3"/>
          <p:cNvSpPr/>
          <p:nvPr/>
        </p:nvSpPr>
        <p:spPr>
          <a:xfrm>
            <a:off x="3977047" y="2078085"/>
            <a:ext cx="4881203" cy="155214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confinamiento ilícito de una mujer a la que se ha dejado embarazada por la fuerza, con la intención de modificar la composición étnica de una población o de cometer otras violaciones graves del derecho internacional</a:t>
            </a:r>
          </a:p>
        </p:txBody>
      </p:sp>
      <p:sp>
        <p:nvSpPr>
          <p:cNvPr id="5" name="Rectángulo redondeado 4"/>
          <p:cNvSpPr/>
          <p:nvPr/>
        </p:nvSpPr>
        <p:spPr>
          <a:xfrm>
            <a:off x="410534" y="4297274"/>
            <a:ext cx="3130320" cy="94924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smtClean="0"/>
              <a:t>Persecución</a:t>
            </a:r>
            <a:endParaRPr lang="es-ES" dirty="0"/>
          </a:p>
        </p:txBody>
      </p:sp>
      <p:sp>
        <p:nvSpPr>
          <p:cNvPr id="6" name="Rectángulo redondeado 5"/>
          <p:cNvSpPr/>
          <p:nvPr/>
        </p:nvSpPr>
        <p:spPr>
          <a:xfrm>
            <a:off x="3977047" y="4000705"/>
            <a:ext cx="4881203" cy="1552149"/>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ES" dirty="0"/>
              <a:t>privación intencional y grave de derechos fundamentales en contravención del derecho internacional en razón de la identidad del grupo o de la colectividad</a:t>
            </a:r>
          </a:p>
        </p:txBody>
      </p:sp>
    </p:spTree>
    <p:extLst>
      <p:ext uri="{BB962C8B-B14F-4D97-AF65-F5344CB8AC3E}">
        <p14:creationId xmlns:p14="http://schemas.microsoft.com/office/powerpoint/2010/main" val="1097278988"/>
      </p:ext>
    </p:extLst>
  </p:cSld>
  <p:clrMapOvr>
    <a:masterClrMapping/>
  </p:clrMapOvr>
</p:sld>
</file>

<file path=ppt/theme/theme1.xml><?xml version="1.0" encoding="utf-8"?>
<a:theme xmlns:a="http://schemas.openxmlformats.org/drawingml/2006/main" name="Espectro">
  <a:themeElements>
    <a:clrScheme name="Espectro">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Espectro">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Espectro">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Espectro.thmx</Template>
  <TotalTime>313</TotalTime>
  <Words>2394</Words>
  <Application>Microsoft Macintosh PowerPoint</Application>
  <PresentationFormat>Presentación en pantalla (4:3)</PresentationFormat>
  <Paragraphs>141</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Espectro</vt:lpstr>
      <vt:lpstr>Parte especial</vt:lpstr>
      <vt:lpstr>Genocidio</vt:lpstr>
      <vt:lpstr>Presentación de PowerPoint</vt:lpstr>
      <vt:lpstr>Delitos contra la humanidad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Crímenes de guerra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Crímenes de agresión</vt:lpstr>
      <vt:lpstr>Presentación de PowerPoint</vt:lpstr>
      <vt:lpstr>Presentación de PowerPoint</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Parte especial</dc:title>
  <dc:creator>JVP</dc:creator>
  <cp:lastModifiedBy>JVP</cp:lastModifiedBy>
  <cp:revision>23</cp:revision>
  <dcterms:created xsi:type="dcterms:W3CDTF">2012-05-08T07:10:34Z</dcterms:created>
  <dcterms:modified xsi:type="dcterms:W3CDTF">2013-03-03T09:38:22Z</dcterms:modified>
</cp:coreProperties>
</file>